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4"/>
  </p:sldMasterIdLst>
  <p:notesMasterIdLst>
    <p:notesMasterId r:id="rId33"/>
  </p:notesMasterIdLst>
  <p:handoutMasterIdLst>
    <p:handoutMasterId r:id="rId34"/>
  </p:handoutMasterIdLst>
  <p:sldIdLst>
    <p:sldId id="492" r:id="rId5"/>
    <p:sldId id="522" r:id="rId6"/>
    <p:sldId id="539" r:id="rId7"/>
    <p:sldId id="547" r:id="rId8"/>
    <p:sldId id="549" r:id="rId9"/>
    <p:sldId id="548" r:id="rId10"/>
    <p:sldId id="532" r:id="rId11"/>
    <p:sldId id="530" r:id="rId12"/>
    <p:sldId id="527" r:id="rId13"/>
    <p:sldId id="550" r:id="rId14"/>
    <p:sldId id="526" r:id="rId15"/>
    <p:sldId id="540" r:id="rId16"/>
    <p:sldId id="542" r:id="rId17"/>
    <p:sldId id="541" r:id="rId18"/>
    <p:sldId id="544" r:id="rId19"/>
    <p:sldId id="543" r:id="rId20"/>
    <p:sldId id="551" r:id="rId21"/>
    <p:sldId id="545" r:id="rId22"/>
    <p:sldId id="552" r:id="rId23"/>
    <p:sldId id="553" r:id="rId24"/>
    <p:sldId id="554" r:id="rId25"/>
    <p:sldId id="555" r:id="rId26"/>
    <p:sldId id="556" r:id="rId27"/>
    <p:sldId id="557" r:id="rId28"/>
    <p:sldId id="538" r:id="rId29"/>
    <p:sldId id="523" r:id="rId30"/>
    <p:sldId id="546" r:id="rId31"/>
    <p:sldId id="493" r:id="rId32"/>
  </p:sldIdLst>
  <p:sldSz cx="24377650" cy="13716000"/>
  <p:notesSz cx="6858000" cy="9144000"/>
  <p:defaultText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F6FB"/>
    <a:srgbClr val="E6FDFE"/>
    <a:srgbClr val="8A087A"/>
    <a:srgbClr val="7F7F7F"/>
    <a:srgbClr val="48086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2" autoAdjust="0"/>
    <p:restoredTop sz="88280"/>
  </p:normalViewPr>
  <p:slideViewPr>
    <p:cSldViewPr snapToGrid="0">
      <p:cViewPr>
        <p:scale>
          <a:sx n="33" d="100"/>
          <a:sy n="33" d="100"/>
        </p:scale>
        <p:origin x="2730" y="912"/>
      </p:cViewPr>
      <p:guideLst>
        <p:guide orient="horz" pos="4320"/>
        <p:guide pos="767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8" d="100"/>
          <a:sy n="88" d="100"/>
        </p:scale>
        <p:origin x="296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1790EC-031A-4DF1-9DFB-79074004EA7B}" type="datetimeFigureOut">
              <a:rPr lang="en-US" smtClean="0"/>
              <a:t>10/3/2021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©fulcrumdigital</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57449-3448-4A0F-A15F-4B90438A392A}" type="slidenum">
              <a:rPr lang="en-US" smtClean="0"/>
              <a:t>‹#›</a:t>
            </a:fld>
            <a:endParaRPr lang="en-US"/>
          </a:p>
        </p:txBody>
      </p:sp>
    </p:spTree>
    <p:extLst>
      <p:ext uri="{BB962C8B-B14F-4D97-AF65-F5344CB8AC3E}">
        <p14:creationId xmlns:p14="http://schemas.microsoft.com/office/powerpoint/2010/main" val="103528343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85702-2BFB-42FD-AAE7-D53ACA1B89DE}" type="datetimeFigureOut">
              <a:rPr lang="en-US" smtClean="0"/>
              <a:t>10/3/2021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©fulcrumdigital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7AD5E-061C-4C5D-A847-EA3977247C4C}" type="slidenum">
              <a:rPr lang="en-US" smtClean="0"/>
              <a:t>‹#›</a:t>
            </a:fld>
            <a:endParaRPr lang="en-US"/>
          </a:p>
        </p:txBody>
      </p:sp>
    </p:spTree>
    <p:extLst>
      <p:ext uri="{BB962C8B-B14F-4D97-AF65-F5344CB8AC3E}">
        <p14:creationId xmlns:p14="http://schemas.microsoft.com/office/powerpoint/2010/main" val="688926617"/>
      </p:ext>
    </p:extLst>
  </p:cSld>
  <p:clrMap bg1="lt1" tx1="dk1" bg2="lt2" tx2="dk2" accent1="accent1" accent2="accent2" accent3="accent3" accent4="accent4" accent5="accent5" accent6="accent6" hlink="hlink" folHlink="folHlink"/>
  <p:hf dt="0"/>
  <p:notesStyle>
    <a:lvl1pPr marL="0" algn="l" defTabSz="1828434" rtl="0" eaLnBrk="1" latinLnBrk="0" hangingPunct="1">
      <a:defRPr sz="2400" kern="1200">
        <a:solidFill>
          <a:schemeClr val="tx1"/>
        </a:solidFill>
        <a:latin typeface="+mn-lt"/>
        <a:ea typeface="+mn-ea"/>
        <a:cs typeface="+mn-cs"/>
      </a:defRPr>
    </a:lvl1pPr>
    <a:lvl2pPr marL="914217" algn="l" defTabSz="1828434" rtl="0" eaLnBrk="1" latinLnBrk="0" hangingPunct="1">
      <a:defRPr sz="2400" kern="1200">
        <a:solidFill>
          <a:schemeClr val="tx1"/>
        </a:solidFill>
        <a:latin typeface="+mn-lt"/>
        <a:ea typeface="+mn-ea"/>
        <a:cs typeface="+mn-cs"/>
      </a:defRPr>
    </a:lvl2pPr>
    <a:lvl3pPr marL="1828434" algn="l" defTabSz="1828434" rtl="0" eaLnBrk="1" latinLnBrk="0" hangingPunct="1">
      <a:defRPr sz="2400" kern="1200">
        <a:solidFill>
          <a:schemeClr val="tx1"/>
        </a:solidFill>
        <a:latin typeface="+mn-lt"/>
        <a:ea typeface="+mn-ea"/>
        <a:cs typeface="+mn-cs"/>
      </a:defRPr>
    </a:lvl3pPr>
    <a:lvl4pPr marL="2742651" algn="l" defTabSz="1828434" rtl="0" eaLnBrk="1" latinLnBrk="0" hangingPunct="1">
      <a:defRPr sz="2400" kern="1200">
        <a:solidFill>
          <a:schemeClr val="tx1"/>
        </a:solidFill>
        <a:latin typeface="+mn-lt"/>
        <a:ea typeface="+mn-ea"/>
        <a:cs typeface="+mn-cs"/>
      </a:defRPr>
    </a:lvl4pPr>
    <a:lvl5pPr marL="3656868" algn="l" defTabSz="1828434" rtl="0" eaLnBrk="1" latinLnBrk="0" hangingPunct="1">
      <a:defRPr sz="2400" kern="1200">
        <a:solidFill>
          <a:schemeClr val="tx1"/>
        </a:solidFill>
        <a:latin typeface="+mn-lt"/>
        <a:ea typeface="+mn-ea"/>
        <a:cs typeface="+mn-cs"/>
      </a:defRPr>
    </a:lvl5pPr>
    <a:lvl6pPr marL="4571086" algn="l" defTabSz="1828434" rtl="0" eaLnBrk="1" latinLnBrk="0" hangingPunct="1">
      <a:defRPr sz="2400" kern="1200">
        <a:solidFill>
          <a:schemeClr val="tx1"/>
        </a:solidFill>
        <a:latin typeface="+mn-lt"/>
        <a:ea typeface="+mn-ea"/>
        <a:cs typeface="+mn-cs"/>
      </a:defRPr>
    </a:lvl6pPr>
    <a:lvl7pPr marL="5485303" algn="l" defTabSz="1828434" rtl="0" eaLnBrk="1" latinLnBrk="0" hangingPunct="1">
      <a:defRPr sz="2400" kern="1200">
        <a:solidFill>
          <a:schemeClr val="tx1"/>
        </a:solidFill>
        <a:latin typeface="+mn-lt"/>
        <a:ea typeface="+mn-ea"/>
        <a:cs typeface="+mn-cs"/>
      </a:defRPr>
    </a:lvl7pPr>
    <a:lvl8pPr marL="6399520" algn="l" defTabSz="1828434" rtl="0" eaLnBrk="1" latinLnBrk="0" hangingPunct="1">
      <a:defRPr sz="2400" kern="1200">
        <a:solidFill>
          <a:schemeClr val="tx1"/>
        </a:solidFill>
        <a:latin typeface="+mn-lt"/>
        <a:ea typeface="+mn-ea"/>
        <a:cs typeface="+mn-cs"/>
      </a:defRPr>
    </a:lvl8pPr>
    <a:lvl9pPr marL="7313737" algn="l" defTabSz="182843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D7AD5E-061C-4C5D-A847-EA3977247C4C}" type="slidenum">
              <a:rPr lang="en-US" smtClean="0"/>
              <a:t>1</a:t>
            </a:fld>
            <a:endParaRPr lang="en-US"/>
          </a:p>
        </p:txBody>
      </p:sp>
      <p:sp>
        <p:nvSpPr>
          <p:cNvPr id="5" name="Footer Placeholder 4">
            <a:extLst>
              <a:ext uri="{FF2B5EF4-FFF2-40B4-BE49-F238E27FC236}">
                <a16:creationId xmlns:a16="http://schemas.microsoft.com/office/drawing/2014/main" id="{DD1CD20B-38F0-0242-887C-B610CE4A8451}"/>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FC635BC5-6E0F-BE40-A589-79DD2C351DC0}"/>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95538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13</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67700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14</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92745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15</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122561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16</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126958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17</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028928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18</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304435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19</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722002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20</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769912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25</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53916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D7AD5E-061C-4C5D-A847-EA3977247C4C}" type="slidenum">
              <a:rPr lang="en-US" smtClean="0"/>
              <a:t>26</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43110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D7AD5E-061C-4C5D-A847-EA3977247C4C}" type="slidenum">
              <a:rPr lang="en-US" smtClean="0"/>
              <a:t>2</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2517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D7AD5E-061C-4C5D-A847-EA3977247C4C}" type="slidenum">
              <a:rPr lang="en-US" smtClean="0"/>
              <a:t>27</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791628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5</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32269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7</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38918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8</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10595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9</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01783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10</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3326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11</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075189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7AD5E-061C-4C5D-A847-EA3977247C4C}" type="slidenum">
              <a:rPr lang="en-US" smtClean="0"/>
              <a:t>12</a:t>
            </a:fld>
            <a:endParaRPr lang="en-US"/>
          </a:p>
        </p:txBody>
      </p:sp>
      <p:sp>
        <p:nvSpPr>
          <p:cNvPr id="5" name="Footer Placeholder 4">
            <a:extLst>
              <a:ext uri="{FF2B5EF4-FFF2-40B4-BE49-F238E27FC236}">
                <a16:creationId xmlns:a16="http://schemas.microsoft.com/office/drawing/2014/main" id="{FACD0CD9-4DB3-8743-A301-F691E15421E8}"/>
              </a:ext>
            </a:extLst>
          </p:cNvPr>
          <p:cNvSpPr>
            <a:spLocks noGrp="1"/>
          </p:cNvSpPr>
          <p:nvPr>
            <p:ph type="ftr" sz="quarter" idx="4"/>
          </p:nvPr>
        </p:nvSpPr>
        <p:spPr/>
        <p:txBody>
          <a:bodyPr/>
          <a:lstStyle/>
          <a:p>
            <a:r>
              <a:rPr lang="en-US"/>
              <a:t>©fulcrumdigital</a:t>
            </a:r>
          </a:p>
        </p:txBody>
      </p:sp>
      <p:sp>
        <p:nvSpPr>
          <p:cNvPr id="6" name="Header Placeholder 5">
            <a:extLst>
              <a:ext uri="{FF2B5EF4-FFF2-40B4-BE49-F238E27FC236}">
                <a16:creationId xmlns:a16="http://schemas.microsoft.com/office/drawing/2014/main" id="{9E054B81-407F-B247-996B-4A30DF80E93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414804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E3334D-98C7-394E-A2A9-F4A38B9689BF}"/>
              </a:ext>
            </a:extLst>
          </p:cNvPr>
          <p:cNvGrpSpPr/>
          <p:nvPr userDrawn="1"/>
        </p:nvGrpSpPr>
        <p:grpSpPr>
          <a:xfrm>
            <a:off x="-1693799" y="0"/>
            <a:ext cx="27765248" cy="15617952"/>
            <a:chOff x="-6350" y="0"/>
            <a:chExt cx="24384000" cy="13716000"/>
          </a:xfrm>
        </p:grpSpPr>
        <p:pic>
          <p:nvPicPr>
            <p:cNvPr id="3" name="Picture Placeholder 8">
              <a:extLst>
                <a:ext uri="{FF2B5EF4-FFF2-40B4-BE49-F238E27FC236}">
                  <a16:creationId xmlns:a16="http://schemas.microsoft.com/office/drawing/2014/main" id="{A965C82F-B356-224C-B5DD-160F38BC6F2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24377650" cy="13715999"/>
            </a:xfrm>
            <a:prstGeom prst="rect">
              <a:avLst/>
            </a:prstGeom>
          </p:spPr>
        </p:pic>
        <p:sp>
          <p:nvSpPr>
            <p:cNvPr id="4" name="Rectangle 3">
              <a:extLst>
                <a:ext uri="{FF2B5EF4-FFF2-40B4-BE49-F238E27FC236}">
                  <a16:creationId xmlns:a16="http://schemas.microsoft.com/office/drawing/2014/main" id="{EA573E24-5F58-5148-A5C3-541FAEBAC8EE}"/>
                </a:ext>
              </a:extLst>
            </p:cNvPr>
            <p:cNvSpPr/>
            <p:nvPr userDrawn="1"/>
          </p:nvSpPr>
          <p:spPr>
            <a:xfrm>
              <a:off x="-6350" y="0"/>
              <a:ext cx="24384000" cy="13716000"/>
            </a:xfrm>
            <a:prstGeom prst="rect">
              <a:avLst/>
            </a:prstGeom>
            <a:gradFill>
              <a:gsLst>
                <a:gs pos="0">
                  <a:schemeClr val="accent3">
                    <a:lumMod val="100000"/>
                    <a:alpha val="58000"/>
                  </a:schemeClr>
                </a:gs>
                <a:gs pos="94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FAC42324-BD20-114B-8623-7F7C88CA17EF}"/>
              </a:ext>
            </a:extLst>
          </p:cNvPr>
          <p:cNvPicPr>
            <a:picLocks noChangeAspect="1"/>
          </p:cNvPicPr>
          <p:nvPr userDrawn="1"/>
        </p:nvPicPr>
        <p:blipFill>
          <a:blip r:embed="rId3"/>
          <a:stretch>
            <a:fillRect/>
          </a:stretch>
        </p:blipFill>
        <p:spPr>
          <a:xfrm>
            <a:off x="9439275" y="5519524"/>
            <a:ext cx="5499100" cy="1714500"/>
          </a:xfrm>
          <a:prstGeom prst="rect">
            <a:avLst/>
          </a:prstGeom>
        </p:spPr>
      </p:pic>
    </p:spTree>
    <p:extLst>
      <p:ext uri="{BB962C8B-B14F-4D97-AF65-F5344CB8AC3E}">
        <p14:creationId xmlns:p14="http://schemas.microsoft.com/office/powerpoint/2010/main" val="3216097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act &amp; Thank you">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24377650" cy="8394171"/>
          </a:xfrm>
          <a:prstGeom prst="rect">
            <a:avLst/>
          </a:prstGeom>
          <a:solidFill>
            <a:schemeClr val="bg1">
              <a:lumMod val="95000"/>
            </a:schemeClr>
          </a:solidFill>
        </p:spPr>
        <p:txBody>
          <a:bodyPr/>
          <a:lstStyle>
            <a:lvl1pPr marL="0" indent="0">
              <a:buNone/>
              <a:defRPr sz="2800" baseline="0">
                <a:solidFill>
                  <a:schemeClr val="tx1"/>
                </a:solidFill>
              </a:defRPr>
            </a:lvl1pPr>
          </a:lstStyle>
          <a:p>
            <a:r>
              <a:rPr lang="en-US" dirty="0"/>
              <a:t> </a:t>
            </a:r>
            <a:endParaRPr lang="ru-RU" dirty="0"/>
          </a:p>
        </p:txBody>
      </p:sp>
      <p:sp>
        <p:nvSpPr>
          <p:cNvPr id="7" name="Rectangle 6">
            <a:extLst>
              <a:ext uri="{FF2B5EF4-FFF2-40B4-BE49-F238E27FC236}">
                <a16:creationId xmlns:a16="http://schemas.microsoft.com/office/drawing/2014/main" id="{91068299-22E8-1F4A-AE44-528DAB69594C}"/>
              </a:ext>
            </a:extLst>
          </p:cNvPr>
          <p:cNvSpPr/>
          <p:nvPr userDrawn="1"/>
        </p:nvSpPr>
        <p:spPr>
          <a:xfrm>
            <a:off x="531628" y="12227442"/>
            <a:ext cx="2424223" cy="12121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20BD9E-337E-894C-BBAF-D3B40A596A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40115" y="11929732"/>
            <a:ext cx="3497421" cy="1090420"/>
          </a:xfrm>
          <a:prstGeom prst="rect">
            <a:avLst/>
          </a:prstGeom>
        </p:spPr>
      </p:pic>
    </p:spTree>
    <p:extLst>
      <p:ext uri="{BB962C8B-B14F-4D97-AF65-F5344CB8AC3E}">
        <p14:creationId xmlns:p14="http://schemas.microsoft.com/office/powerpoint/2010/main" val="5322502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pic>
        <p:nvPicPr>
          <p:cNvPr id="3" name="Picture Placeholder 3">
            <a:extLst>
              <a:ext uri="{FF2B5EF4-FFF2-40B4-BE49-F238E27FC236}">
                <a16:creationId xmlns:a16="http://schemas.microsoft.com/office/drawing/2014/main" id="{E3368510-B916-384B-9284-4CBFB0ABC0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 y="0"/>
            <a:ext cx="9642764" cy="13716000"/>
          </a:xfrm>
          <a:prstGeom prst="rect">
            <a:avLst/>
          </a:prstGeom>
        </p:spPr>
      </p:pic>
      <p:sp>
        <p:nvSpPr>
          <p:cNvPr id="4" name="Rectangle 3">
            <a:extLst>
              <a:ext uri="{FF2B5EF4-FFF2-40B4-BE49-F238E27FC236}">
                <a16:creationId xmlns:a16="http://schemas.microsoft.com/office/drawing/2014/main" id="{D958AE26-3AEB-9740-BC47-1DF05C0878B3}"/>
              </a:ext>
            </a:extLst>
          </p:cNvPr>
          <p:cNvSpPr/>
          <p:nvPr userDrawn="1"/>
        </p:nvSpPr>
        <p:spPr>
          <a:xfrm>
            <a:off x="16685" y="0"/>
            <a:ext cx="9626080" cy="13716000"/>
          </a:xfrm>
          <a:prstGeom prst="rect">
            <a:avLst/>
          </a:prstGeom>
          <a:gradFill>
            <a:gsLst>
              <a:gs pos="0">
                <a:schemeClr val="accent3">
                  <a:lumMod val="100000"/>
                  <a:alpha val="18000"/>
                </a:schemeClr>
              </a:gs>
              <a:gs pos="100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1DC88DF8-55AA-E34B-AC4D-4844C3CE3BAE}"/>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8" name="Slide Number Placeholder 5">
            <a:extLst>
              <a:ext uri="{FF2B5EF4-FFF2-40B4-BE49-F238E27FC236}">
                <a16:creationId xmlns:a16="http://schemas.microsoft.com/office/drawing/2014/main" id="{741DF03C-3F25-FE4D-B48E-2D784C8ADEE9}"/>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3902280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extLst>
    <p:ext uri="{DCECCB84-F9BA-43D5-87BE-67443E8EF086}">
      <p15:sldGuideLst xmlns:p15="http://schemas.microsoft.com/office/powerpoint/2012/main">
        <p15:guide id="1" orient="horz" pos="4320" userDrawn="1">
          <p15:clr>
            <a:srgbClr val="FBAE40"/>
          </p15:clr>
        </p15:guide>
        <p15:guide id="2" pos="767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D-Title slide (Background)">
    <p:spTree>
      <p:nvGrpSpPr>
        <p:cNvPr id="1" name=""/>
        <p:cNvGrpSpPr/>
        <p:nvPr/>
      </p:nvGrpSpPr>
      <p:grpSpPr>
        <a:xfrm>
          <a:off x="0" y="0"/>
          <a:ext cx="0" cy="0"/>
          <a:chOff x="0" y="0"/>
          <a:chExt cx="0" cy="0"/>
        </a:xfrm>
      </p:grpSpPr>
      <p:pic>
        <p:nvPicPr>
          <p:cNvPr id="3" name="Picture Placeholder 8">
            <a:extLst>
              <a:ext uri="{FF2B5EF4-FFF2-40B4-BE49-F238E27FC236}">
                <a16:creationId xmlns:a16="http://schemas.microsoft.com/office/drawing/2014/main" id="{A965C82F-B356-224C-B5DD-160F38BC6F2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24377650" cy="13715999"/>
          </a:xfrm>
          <a:prstGeom prst="rect">
            <a:avLst/>
          </a:prstGeom>
        </p:spPr>
      </p:pic>
      <p:sp>
        <p:nvSpPr>
          <p:cNvPr id="4" name="Rectangle 3">
            <a:extLst>
              <a:ext uri="{FF2B5EF4-FFF2-40B4-BE49-F238E27FC236}">
                <a16:creationId xmlns:a16="http://schemas.microsoft.com/office/drawing/2014/main" id="{EA573E24-5F58-5148-A5C3-541FAEBAC8EE}"/>
              </a:ext>
            </a:extLst>
          </p:cNvPr>
          <p:cNvSpPr/>
          <p:nvPr userDrawn="1"/>
        </p:nvSpPr>
        <p:spPr>
          <a:xfrm>
            <a:off x="-6350" y="0"/>
            <a:ext cx="24384000" cy="13716000"/>
          </a:xfrm>
          <a:prstGeom prst="rect">
            <a:avLst/>
          </a:prstGeom>
          <a:gradFill>
            <a:gsLst>
              <a:gs pos="0">
                <a:schemeClr val="accent3">
                  <a:lumMod val="100000"/>
                  <a:alpha val="58000"/>
                </a:schemeClr>
              </a:gs>
              <a:gs pos="94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D129C0-1FFC-C44C-AFAB-EE6128D41EE4}"/>
              </a:ext>
            </a:extLst>
          </p:cNvPr>
          <p:cNvSpPr/>
          <p:nvPr userDrawn="1"/>
        </p:nvSpPr>
        <p:spPr>
          <a:xfrm>
            <a:off x="0" y="0"/>
            <a:ext cx="24384000" cy="13716000"/>
          </a:xfrm>
          <a:prstGeom prst="rect">
            <a:avLst/>
          </a:prstGeom>
          <a:gradFill>
            <a:gsLst>
              <a:gs pos="0">
                <a:schemeClr val="accent3">
                  <a:lumMod val="100000"/>
                  <a:alpha val="52000"/>
                </a:schemeClr>
              </a:gs>
              <a:gs pos="100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BA6D279A-2382-5344-84D3-D0D7A3A946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70938" y="576902"/>
            <a:ext cx="1945901" cy="606690"/>
          </a:xfrm>
          <a:prstGeom prst="rect">
            <a:avLst/>
          </a:prstGeom>
        </p:spPr>
      </p:pic>
      <p:cxnSp>
        <p:nvCxnSpPr>
          <p:cNvPr id="10" name="Straight Connector 9">
            <a:extLst>
              <a:ext uri="{FF2B5EF4-FFF2-40B4-BE49-F238E27FC236}">
                <a16:creationId xmlns:a16="http://schemas.microsoft.com/office/drawing/2014/main" id="{94B34575-8848-7A41-84A6-9219427FBB11}"/>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13" name="Title 12">
            <a:extLst>
              <a:ext uri="{FF2B5EF4-FFF2-40B4-BE49-F238E27FC236}">
                <a16:creationId xmlns:a16="http://schemas.microsoft.com/office/drawing/2014/main" id="{FCDEFAB4-8A30-BC44-9552-451385FE8DE6}"/>
              </a:ext>
            </a:extLst>
          </p:cNvPr>
          <p:cNvSpPr>
            <a:spLocks noGrp="1"/>
          </p:cNvSpPr>
          <p:nvPr>
            <p:ph type="title"/>
          </p:nvPr>
        </p:nvSpPr>
        <p:spPr>
          <a:xfrm>
            <a:off x="1676400" y="730250"/>
            <a:ext cx="21024850" cy="1134410"/>
          </a:xfrm>
          <a:prstGeom prst="rect">
            <a:avLst/>
          </a:prstGeom>
        </p:spPr>
        <p:txBody>
          <a:bodyPr/>
          <a:lstStyle>
            <a:lvl1pPr marL="0" algn="ctr" defTabSz="1828434" rtl="0" eaLnBrk="1" latinLnBrk="0" hangingPunct="1">
              <a:defRPr lang="en-US" sz="7200" b="1" kern="1200" dirty="0">
                <a:solidFill>
                  <a:schemeClr val="bg1"/>
                </a:solidFill>
                <a:latin typeface="+mn-lt"/>
                <a:ea typeface="Montserrat Semi" charset="0"/>
                <a:cs typeface="Montserrat Semi" charset="0"/>
              </a:defRPr>
            </a:lvl1pPr>
          </a:lstStyle>
          <a:p>
            <a:r>
              <a:rPr lang="en-US" dirty="0"/>
              <a:t>Click to edit Master title style</a:t>
            </a:r>
          </a:p>
        </p:txBody>
      </p:sp>
      <p:sp>
        <p:nvSpPr>
          <p:cNvPr id="16" name="Footer Placeholder 4">
            <a:extLst>
              <a:ext uri="{FF2B5EF4-FFF2-40B4-BE49-F238E27FC236}">
                <a16:creationId xmlns:a16="http://schemas.microsoft.com/office/drawing/2014/main" id="{6E095569-A22C-CE48-97F3-90029940B6E3}"/>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7" name="Slide Number Placeholder 5">
            <a:extLst>
              <a:ext uri="{FF2B5EF4-FFF2-40B4-BE49-F238E27FC236}">
                <a16:creationId xmlns:a16="http://schemas.microsoft.com/office/drawing/2014/main" id="{21ECA7EF-24AE-B846-B6E5-597D0C83FCCE}"/>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2103771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D Title sl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A3E07F8-1DEE-4343-B183-48BC3D0A4FAA}"/>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7" name="Title 6">
            <a:extLst>
              <a:ext uri="{FF2B5EF4-FFF2-40B4-BE49-F238E27FC236}">
                <a16:creationId xmlns:a16="http://schemas.microsoft.com/office/drawing/2014/main" id="{9402F601-B3B9-8344-B825-8AF38D7877F4}"/>
              </a:ext>
            </a:extLst>
          </p:cNvPr>
          <p:cNvSpPr>
            <a:spLocks noGrp="1"/>
          </p:cNvSpPr>
          <p:nvPr>
            <p:ph type="title"/>
          </p:nvPr>
        </p:nvSpPr>
        <p:spPr>
          <a:xfrm>
            <a:off x="2677633" y="730250"/>
            <a:ext cx="19022385" cy="1134410"/>
          </a:xfrm>
          <a:prstGeom prst="rect">
            <a:avLst/>
          </a:prstGeom>
        </p:spPr>
        <p:txBody>
          <a:bodyPr/>
          <a:lstStyle>
            <a:lvl1pPr algn="ctr">
              <a:defRPr sz="7200" b="1">
                <a:solidFill>
                  <a:schemeClr val="accent1"/>
                </a:solidFill>
                <a:latin typeface="+mn-lt"/>
              </a:defRPr>
            </a:lvl1pPr>
          </a:lstStyle>
          <a:p>
            <a:r>
              <a:rPr lang="en-US" dirty="0"/>
              <a:t>Click to edit Master title style</a:t>
            </a:r>
          </a:p>
        </p:txBody>
      </p:sp>
      <p:sp>
        <p:nvSpPr>
          <p:cNvPr id="10" name="Footer Placeholder 4">
            <a:extLst>
              <a:ext uri="{FF2B5EF4-FFF2-40B4-BE49-F238E27FC236}">
                <a16:creationId xmlns:a16="http://schemas.microsoft.com/office/drawing/2014/main" id="{7D513C54-8F31-3F47-86C3-7F42561B0E1C}"/>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1" name="Slide Number Placeholder 5">
            <a:extLst>
              <a:ext uri="{FF2B5EF4-FFF2-40B4-BE49-F238E27FC236}">
                <a16:creationId xmlns:a16="http://schemas.microsoft.com/office/drawing/2014/main" id="{809B5967-7C0C-ED40-943B-463D304D69A3}"/>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4526867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AF23BDB-C24E-B646-B884-B8F72C9CC813}"/>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19" name="Text Placeholder 18">
            <a:extLst>
              <a:ext uri="{FF2B5EF4-FFF2-40B4-BE49-F238E27FC236}">
                <a16:creationId xmlns:a16="http://schemas.microsoft.com/office/drawing/2014/main" id="{0C54D475-FCA3-2149-9602-5B480E908523}"/>
              </a:ext>
            </a:extLst>
          </p:cNvPr>
          <p:cNvSpPr>
            <a:spLocks noGrp="1"/>
          </p:cNvSpPr>
          <p:nvPr>
            <p:ph type="body" sz="quarter" idx="10" hasCustomPrompt="1"/>
          </p:nvPr>
        </p:nvSpPr>
        <p:spPr>
          <a:xfrm>
            <a:off x="6677025" y="574675"/>
            <a:ext cx="11610975" cy="1066800"/>
          </a:xfrm>
          <a:prstGeom prst="rect">
            <a:avLst/>
          </a:prstGeom>
        </p:spPr>
        <p:txBody>
          <a:bodyPr/>
          <a:lstStyle>
            <a:lvl1pPr marL="0" indent="0" algn="ctr" defTabSz="1828434" rtl="0" eaLnBrk="1" latinLnBrk="0" hangingPunct="1">
              <a:buNone/>
              <a:defRPr lang="en-US" sz="7200" b="1" kern="1200" dirty="0" smtClean="0">
                <a:solidFill>
                  <a:schemeClr val="accent1"/>
                </a:solidFill>
                <a:latin typeface="+mn-lt"/>
                <a:ea typeface="Montserrat Semi" charset="0"/>
                <a:cs typeface="Montserrat Semi" charset="0"/>
              </a:defRPr>
            </a:lvl1pPr>
          </a:lstStyle>
          <a:p>
            <a:pPr algn="ctr"/>
            <a:r>
              <a:rPr lang="en-US" sz="7200" b="1" dirty="0">
                <a:solidFill>
                  <a:schemeClr val="accent1"/>
                </a:solidFill>
                <a:ea typeface="Montserrat Semi" charset="0"/>
                <a:cs typeface="Montserrat Semi" charset="0"/>
              </a:rPr>
              <a:t>Your Title</a:t>
            </a:r>
          </a:p>
        </p:txBody>
      </p:sp>
      <p:sp>
        <p:nvSpPr>
          <p:cNvPr id="21" name="Text Placeholder 20">
            <a:extLst>
              <a:ext uri="{FF2B5EF4-FFF2-40B4-BE49-F238E27FC236}">
                <a16:creationId xmlns:a16="http://schemas.microsoft.com/office/drawing/2014/main" id="{7C691234-18C4-0F4F-A18F-D7D178CC6D83}"/>
              </a:ext>
            </a:extLst>
          </p:cNvPr>
          <p:cNvSpPr>
            <a:spLocks noGrp="1"/>
          </p:cNvSpPr>
          <p:nvPr>
            <p:ph type="body" sz="quarter" idx="11" hasCustomPrompt="1"/>
          </p:nvPr>
        </p:nvSpPr>
        <p:spPr>
          <a:xfrm>
            <a:off x="6869113" y="2338389"/>
            <a:ext cx="11418887" cy="596198"/>
          </a:xfrm>
          <a:prstGeom prst="rect">
            <a:avLst/>
          </a:prstGeom>
        </p:spPr>
        <p:txBody>
          <a:bodyPr/>
          <a:lstStyle>
            <a:lvl1pPr marL="0" indent="0" algn="ctr" defTabSz="1828434" eaLnBrk="1" fontAlgn="auto" hangingPunct="1">
              <a:spcBef>
                <a:spcPts val="0"/>
              </a:spcBef>
              <a:spcAft>
                <a:spcPts val="0"/>
              </a:spcAft>
              <a:buNone/>
              <a:defRPr sz="3600" spc="300">
                <a:solidFill>
                  <a:schemeClr val="accent1"/>
                </a:solidFill>
              </a:defRPr>
            </a:lvl1pPr>
            <a:lvl4pPr marL="0" indent="0" algn="ctr" defTabSz="1828434" rtl="0" eaLnBrk="1" fontAlgn="auto" latinLnBrk="0" hangingPunct="1">
              <a:spcBef>
                <a:spcPts val="0"/>
              </a:spcBef>
              <a:spcAft>
                <a:spcPts val="0"/>
              </a:spcAft>
              <a:buNone/>
              <a:defRPr lang="en-US" sz="3600" kern="1200" spc="600" smtClean="0">
                <a:solidFill>
                  <a:schemeClr val="accent1"/>
                </a:solidFill>
                <a:latin typeface="+mn-lt"/>
                <a:ea typeface="Montserrat" charset="0"/>
                <a:cs typeface="Calibri Light" panose="020F0302020204030204" pitchFamily="34" charset="0"/>
              </a:defRPr>
            </a:lvl4pPr>
          </a:lstStyle>
          <a:p>
            <a:pPr algn="ctr" defTabSz="1828434" eaLnBrk="1" fontAlgn="auto" hangingPunct="1">
              <a:spcBef>
                <a:spcPts val="0"/>
              </a:spcBef>
              <a:spcAft>
                <a:spcPts val="0"/>
              </a:spcAft>
              <a:defRPr/>
            </a:pPr>
            <a:r>
              <a:rPr lang="en-US" sz="3600" kern="1200" spc="600" dirty="0">
                <a:solidFill>
                  <a:schemeClr val="accent1"/>
                </a:solidFill>
                <a:latin typeface="+mn-lt"/>
                <a:ea typeface="Montserrat" charset="0"/>
                <a:cs typeface="Calibri Light" panose="020F0302020204030204" pitchFamily="34" charset="0"/>
              </a:rPr>
              <a:t>WRITE HERE SOMETHING ABOUT TITLE</a:t>
            </a:r>
            <a:endParaRPr lang="en-US" sz="3600" b="1" kern="1200" spc="600" dirty="0">
              <a:solidFill>
                <a:schemeClr val="accent1"/>
              </a:solidFill>
              <a:latin typeface="+mn-lt"/>
              <a:ea typeface="Montserrat Extra" charset="0"/>
              <a:cs typeface="Montserrat Extra" charset="0"/>
            </a:endParaRPr>
          </a:p>
        </p:txBody>
      </p:sp>
      <p:sp>
        <p:nvSpPr>
          <p:cNvPr id="9" name="Footer Placeholder 4">
            <a:extLst>
              <a:ext uri="{FF2B5EF4-FFF2-40B4-BE49-F238E27FC236}">
                <a16:creationId xmlns:a16="http://schemas.microsoft.com/office/drawing/2014/main" id="{5BD12AEC-869D-C841-953A-B70FB3C9034F}"/>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0" name="Slide Number Placeholder 5">
            <a:extLst>
              <a:ext uri="{FF2B5EF4-FFF2-40B4-BE49-F238E27FC236}">
                <a16:creationId xmlns:a16="http://schemas.microsoft.com/office/drawing/2014/main" id="{AB8AA625-71BA-BF4C-B9AD-B066207CD1AC}"/>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5017714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4A464C11-FFE9-8444-A446-D39732101E2E}"/>
              </a:ext>
            </a:extLst>
          </p:cNvPr>
          <p:cNvSpPr>
            <a:spLocks noGrp="1"/>
          </p:cNvSpPr>
          <p:nvPr>
            <p:ph type="body" sz="quarter" idx="13"/>
          </p:nvPr>
        </p:nvSpPr>
        <p:spPr>
          <a:xfrm>
            <a:off x="2975816" y="3956704"/>
            <a:ext cx="19381787" cy="7727950"/>
          </a:xfrm>
          <a:prstGeom prst="rect">
            <a:avLst/>
          </a:prstGeom>
        </p:spPr>
        <p:txBody>
          <a:bodyPr/>
          <a:lstStyle>
            <a:lvl1pPr>
              <a:defRPr sz="4400"/>
            </a:lvl1pPr>
            <a:lvl2pPr>
              <a:defRPr sz="3600"/>
            </a:lvl2pPr>
            <a:lvl3pPr>
              <a:defRPr sz="3200"/>
            </a:lvl3pPr>
            <a:lvl4pPr>
              <a:defRPr sz="2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7" name="Straight Connector 16">
            <a:extLst>
              <a:ext uri="{FF2B5EF4-FFF2-40B4-BE49-F238E27FC236}">
                <a16:creationId xmlns:a16="http://schemas.microsoft.com/office/drawing/2014/main" id="{D9B59FAB-89CC-C948-B316-517771FFB459}"/>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18" name="Text Placeholder 18">
            <a:extLst>
              <a:ext uri="{FF2B5EF4-FFF2-40B4-BE49-F238E27FC236}">
                <a16:creationId xmlns:a16="http://schemas.microsoft.com/office/drawing/2014/main" id="{A99F1C98-EF16-FC48-914B-B01642E7BC9E}"/>
              </a:ext>
            </a:extLst>
          </p:cNvPr>
          <p:cNvSpPr>
            <a:spLocks noGrp="1"/>
          </p:cNvSpPr>
          <p:nvPr>
            <p:ph type="body" sz="quarter" idx="10" hasCustomPrompt="1"/>
          </p:nvPr>
        </p:nvSpPr>
        <p:spPr>
          <a:xfrm>
            <a:off x="6677025" y="574675"/>
            <a:ext cx="11610975" cy="1066800"/>
          </a:xfrm>
          <a:prstGeom prst="rect">
            <a:avLst/>
          </a:prstGeom>
        </p:spPr>
        <p:txBody>
          <a:bodyPr/>
          <a:lstStyle>
            <a:lvl1pPr marL="0" indent="0" algn="ctr" defTabSz="1828434" rtl="0" eaLnBrk="1" latinLnBrk="0" hangingPunct="1">
              <a:buNone/>
              <a:defRPr lang="en-US" sz="7200" b="1" kern="1200" dirty="0" smtClean="0">
                <a:solidFill>
                  <a:schemeClr val="accent1"/>
                </a:solidFill>
                <a:latin typeface="+mn-lt"/>
                <a:ea typeface="Montserrat Semi" charset="0"/>
                <a:cs typeface="Montserrat Semi" charset="0"/>
              </a:defRPr>
            </a:lvl1pPr>
          </a:lstStyle>
          <a:p>
            <a:pPr algn="ctr"/>
            <a:r>
              <a:rPr lang="en-US" sz="7200" b="1" dirty="0">
                <a:solidFill>
                  <a:schemeClr val="accent1"/>
                </a:solidFill>
                <a:ea typeface="Montserrat Semi" charset="0"/>
                <a:cs typeface="Montserrat Semi" charset="0"/>
              </a:rPr>
              <a:t>Your Title</a:t>
            </a:r>
          </a:p>
        </p:txBody>
      </p:sp>
      <p:sp>
        <p:nvSpPr>
          <p:cNvPr id="19" name="Text Placeholder 20">
            <a:extLst>
              <a:ext uri="{FF2B5EF4-FFF2-40B4-BE49-F238E27FC236}">
                <a16:creationId xmlns:a16="http://schemas.microsoft.com/office/drawing/2014/main" id="{104F5F66-8061-0D45-812D-E524BABC0737}"/>
              </a:ext>
            </a:extLst>
          </p:cNvPr>
          <p:cNvSpPr>
            <a:spLocks noGrp="1"/>
          </p:cNvSpPr>
          <p:nvPr>
            <p:ph type="body" sz="quarter" idx="11" hasCustomPrompt="1"/>
          </p:nvPr>
        </p:nvSpPr>
        <p:spPr>
          <a:xfrm>
            <a:off x="6869113" y="2338389"/>
            <a:ext cx="11418887" cy="596198"/>
          </a:xfrm>
          <a:prstGeom prst="rect">
            <a:avLst/>
          </a:prstGeom>
        </p:spPr>
        <p:txBody>
          <a:bodyPr/>
          <a:lstStyle>
            <a:lvl1pPr marL="0" indent="0" algn="ctr" defTabSz="1828434" eaLnBrk="1" fontAlgn="auto" hangingPunct="1">
              <a:spcBef>
                <a:spcPts val="0"/>
              </a:spcBef>
              <a:spcAft>
                <a:spcPts val="0"/>
              </a:spcAft>
              <a:buNone/>
              <a:defRPr/>
            </a:lvl1pPr>
            <a:lvl4pPr marL="0" indent="0" algn="ctr" defTabSz="1828434" rtl="0" eaLnBrk="1" fontAlgn="auto" latinLnBrk="0" hangingPunct="1">
              <a:spcBef>
                <a:spcPts val="0"/>
              </a:spcBef>
              <a:spcAft>
                <a:spcPts val="0"/>
              </a:spcAft>
              <a:buNone/>
              <a:defRPr lang="en-US" sz="3600" kern="1200" spc="600" smtClean="0">
                <a:solidFill>
                  <a:schemeClr val="accent1"/>
                </a:solidFill>
                <a:latin typeface="+mn-lt"/>
                <a:ea typeface="Montserrat" charset="0"/>
                <a:cs typeface="Calibri Light" panose="020F0302020204030204" pitchFamily="34" charset="0"/>
              </a:defRPr>
            </a:lvl4pPr>
          </a:lstStyle>
          <a:p>
            <a:pPr algn="ctr" defTabSz="1828434" eaLnBrk="1" fontAlgn="auto" hangingPunct="1">
              <a:spcBef>
                <a:spcPts val="0"/>
              </a:spcBef>
              <a:spcAft>
                <a:spcPts val="0"/>
              </a:spcAft>
              <a:defRPr/>
            </a:pPr>
            <a:r>
              <a:rPr lang="en-US" sz="3600" kern="1200" spc="600" dirty="0">
                <a:solidFill>
                  <a:schemeClr val="accent1"/>
                </a:solidFill>
                <a:latin typeface="+mn-lt"/>
                <a:ea typeface="Montserrat" charset="0"/>
                <a:cs typeface="Calibri Light" panose="020F0302020204030204" pitchFamily="34" charset="0"/>
              </a:rPr>
              <a:t>WRITE HERE SOMETHING ABOUT TITLE</a:t>
            </a:r>
            <a:endParaRPr lang="en-US" sz="3600" b="1" kern="1200" spc="600" dirty="0">
              <a:solidFill>
                <a:schemeClr val="accent1"/>
              </a:solidFill>
              <a:latin typeface="+mn-lt"/>
              <a:ea typeface="Montserrat Extra" charset="0"/>
              <a:cs typeface="Montserrat Extra" charset="0"/>
            </a:endParaRPr>
          </a:p>
        </p:txBody>
      </p:sp>
      <p:sp>
        <p:nvSpPr>
          <p:cNvPr id="10" name="Footer Placeholder 4">
            <a:extLst>
              <a:ext uri="{FF2B5EF4-FFF2-40B4-BE49-F238E27FC236}">
                <a16:creationId xmlns:a16="http://schemas.microsoft.com/office/drawing/2014/main" id="{108713BF-1F62-4A49-BD5B-8706AAE5CEE1}"/>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1" name="Slide Number Placeholder 5">
            <a:extLst>
              <a:ext uri="{FF2B5EF4-FFF2-40B4-BE49-F238E27FC236}">
                <a16:creationId xmlns:a16="http://schemas.microsoft.com/office/drawing/2014/main" id="{7749D71B-B5BE-4C4F-A91F-127E4A752852}"/>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29745503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D Title and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4A464C11-FFE9-8444-A446-D39732101E2E}"/>
              </a:ext>
            </a:extLst>
          </p:cNvPr>
          <p:cNvSpPr>
            <a:spLocks noGrp="1"/>
          </p:cNvSpPr>
          <p:nvPr>
            <p:ph type="body" sz="quarter" idx="13"/>
          </p:nvPr>
        </p:nvSpPr>
        <p:spPr>
          <a:xfrm>
            <a:off x="2975816" y="2680797"/>
            <a:ext cx="19381787" cy="7727950"/>
          </a:xfrm>
          <a:prstGeom prst="rect">
            <a:avLst/>
          </a:prstGeom>
        </p:spPr>
        <p:txBody>
          <a:bodyPr/>
          <a:lstStyle>
            <a:lvl1pPr>
              <a:defRPr sz="4400"/>
            </a:lvl1pPr>
            <a:lvl2pPr>
              <a:defRPr sz="3600"/>
            </a:lvl2pPr>
            <a:lvl3pPr>
              <a:defRPr sz="3200"/>
            </a:lvl3pPr>
            <a:lvl4pPr>
              <a:defRPr sz="2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B2F7ACBF-A490-9F42-AC09-794231A86FB4}"/>
              </a:ext>
            </a:extLst>
          </p:cNvPr>
          <p:cNvCxnSpPr/>
          <p:nvPr userDrawn="1"/>
        </p:nvCxnSpPr>
        <p:spPr>
          <a:xfrm>
            <a:off x="7691718" y="1864660"/>
            <a:ext cx="8892988"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 Placeholder 18">
            <a:extLst>
              <a:ext uri="{FF2B5EF4-FFF2-40B4-BE49-F238E27FC236}">
                <a16:creationId xmlns:a16="http://schemas.microsoft.com/office/drawing/2014/main" id="{E6147C6B-C7C9-8F40-B2E1-47B09D9A6B3F}"/>
              </a:ext>
            </a:extLst>
          </p:cNvPr>
          <p:cNvSpPr>
            <a:spLocks noGrp="1"/>
          </p:cNvSpPr>
          <p:nvPr>
            <p:ph type="body" sz="quarter" idx="10" hasCustomPrompt="1"/>
          </p:nvPr>
        </p:nvSpPr>
        <p:spPr>
          <a:xfrm>
            <a:off x="6677025" y="574675"/>
            <a:ext cx="11610975" cy="1066800"/>
          </a:xfrm>
          <a:prstGeom prst="rect">
            <a:avLst/>
          </a:prstGeom>
        </p:spPr>
        <p:txBody>
          <a:bodyPr/>
          <a:lstStyle>
            <a:lvl1pPr marL="0" indent="0" algn="ctr" defTabSz="1828434" rtl="0" eaLnBrk="1" latinLnBrk="0" hangingPunct="1">
              <a:buNone/>
              <a:defRPr lang="en-US" sz="7200" b="1" kern="1200" dirty="0" smtClean="0">
                <a:solidFill>
                  <a:schemeClr val="accent1"/>
                </a:solidFill>
                <a:latin typeface="+mn-lt"/>
                <a:ea typeface="Montserrat Semi" charset="0"/>
                <a:cs typeface="Montserrat Semi" charset="0"/>
              </a:defRPr>
            </a:lvl1pPr>
          </a:lstStyle>
          <a:p>
            <a:pPr algn="ctr"/>
            <a:r>
              <a:rPr lang="en-US" sz="7200" b="1" dirty="0">
                <a:solidFill>
                  <a:schemeClr val="accent1"/>
                </a:solidFill>
                <a:ea typeface="Montserrat Semi" charset="0"/>
                <a:cs typeface="Montserrat Semi" charset="0"/>
              </a:rPr>
              <a:t>Your Title</a:t>
            </a:r>
          </a:p>
        </p:txBody>
      </p:sp>
      <p:sp>
        <p:nvSpPr>
          <p:cNvPr id="11" name="Footer Placeholder 4">
            <a:extLst>
              <a:ext uri="{FF2B5EF4-FFF2-40B4-BE49-F238E27FC236}">
                <a16:creationId xmlns:a16="http://schemas.microsoft.com/office/drawing/2014/main" id="{CB7E2247-A433-3443-B324-51478FF665D6}"/>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13" name="Slide Number Placeholder 5">
            <a:extLst>
              <a:ext uri="{FF2B5EF4-FFF2-40B4-BE49-F238E27FC236}">
                <a16:creationId xmlns:a16="http://schemas.microsoft.com/office/drawing/2014/main" id="{18915A84-605C-2A42-9A6A-CDA0FAE81E6D}"/>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22448281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pic>
        <p:nvPicPr>
          <p:cNvPr id="9" name="Picture Placeholder 4">
            <a:extLst>
              <a:ext uri="{FF2B5EF4-FFF2-40B4-BE49-F238E27FC236}">
                <a16:creationId xmlns:a16="http://schemas.microsoft.com/office/drawing/2014/main" id="{5A5A3E6F-BE9A-BE4E-BBE4-B6B375C20F7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 y="1"/>
            <a:ext cx="24377650" cy="13715999"/>
          </a:xfrm>
          <a:prstGeom prst="rect">
            <a:avLst/>
          </a:prstGeom>
        </p:spPr>
      </p:pic>
      <p:sp>
        <p:nvSpPr>
          <p:cNvPr id="10" name="Rectangle 9">
            <a:extLst>
              <a:ext uri="{FF2B5EF4-FFF2-40B4-BE49-F238E27FC236}">
                <a16:creationId xmlns:a16="http://schemas.microsoft.com/office/drawing/2014/main" id="{80B4C014-0CDF-C14A-BC98-00E8C0E1AF4A}"/>
              </a:ext>
            </a:extLst>
          </p:cNvPr>
          <p:cNvSpPr/>
          <p:nvPr userDrawn="1"/>
        </p:nvSpPr>
        <p:spPr>
          <a:xfrm>
            <a:off x="-2" y="0"/>
            <a:ext cx="24377650" cy="13715999"/>
          </a:xfrm>
          <a:prstGeom prst="rect">
            <a:avLst/>
          </a:prstGeom>
          <a:gradFill flip="none" rotWithShape="1">
            <a:gsLst>
              <a:gs pos="100000">
                <a:schemeClr val="accent1">
                  <a:alpha val="63000"/>
                </a:schemeClr>
              </a:gs>
              <a:gs pos="0">
                <a:schemeClr val="accent3"/>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56A20C9-0A0B-1C4D-A64C-30C5FE976C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904386" y="502219"/>
            <a:ext cx="1945901" cy="606690"/>
          </a:xfrm>
          <a:prstGeom prst="rect">
            <a:avLst/>
          </a:prstGeom>
        </p:spPr>
      </p:pic>
    </p:spTree>
    <p:extLst>
      <p:ext uri="{BB962C8B-B14F-4D97-AF65-F5344CB8AC3E}">
        <p14:creationId xmlns:p14="http://schemas.microsoft.com/office/powerpoint/2010/main" val="26680299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3355924" y="463005"/>
            <a:ext cx="588135" cy="566706"/>
          </a:xfrm>
          <a:prstGeom prst="rect">
            <a:avLst/>
          </a:prstGeom>
        </p:spPr>
        <p:txBody>
          <a:bodyPr/>
          <a:lstStyle/>
          <a:p>
            <a:fld id="{3C5270D8-F0AB-467B-ABCD-01AD8DAC8DE1}" type="slidenum">
              <a:rPr lang="en-US" smtClean="0"/>
              <a:t>‹#›</a:t>
            </a:fld>
            <a:endParaRPr lang="en-US"/>
          </a:p>
        </p:txBody>
      </p:sp>
      <p:sp>
        <p:nvSpPr>
          <p:cNvPr id="9" name="Line 16">
            <a:extLst>
              <a:ext uri="{FF2B5EF4-FFF2-40B4-BE49-F238E27FC236}">
                <a16:creationId xmlns:a16="http://schemas.microsoft.com/office/drawing/2014/main" id="{422589FA-7D19-704B-8A86-764EF1BD203B}"/>
              </a:ext>
            </a:extLst>
          </p:cNvPr>
          <p:cNvSpPr>
            <a:spLocks noChangeShapeType="1"/>
          </p:cNvSpPr>
          <p:nvPr userDrawn="1"/>
        </p:nvSpPr>
        <p:spPr bwMode="auto">
          <a:xfrm>
            <a:off x="4425513" y="8216329"/>
            <a:ext cx="13390543" cy="0"/>
          </a:xfrm>
          <a:prstGeom prst="line">
            <a:avLst/>
          </a:prstGeom>
          <a:noFill/>
          <a:ln w="127000" cap="rnd">
            <a:gradFill>
              <a:gsLst>
                <a:gs pos="0">
                  <a:schemeClr val="accent1"/>
                </a:gs>
                <a:gs pos="100000">
                  <a:schemeClr val="accent3"/>
                </a:gs>
              </a:gsLst>
              <a:lin ang="0" scaled="0"/>
            </a:gra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10" name="Group 9">
            <a:extLst>
              <a:ext uri="{FF2B5EF4-FFF2-40B4-BE49-F238E27FC236}">
                <a16:creationId xmlns:a16="http://schemas.microsoft.com/office/drawing/2014/main" id="{4B62202B-575E-CE46-B6B3-FAD0CDB817DD}"/>
              </a:ext>
            </a:extLst>
          </p:cNvPr>
          <p:cNvGrpSpPr/>
          <p:nvPr userDrawn="1"/>
        </p:nvGrpSpPr>
        <p:grpSpPr>
          <a:xfrm>
            <a:off x="17508993" y="7698995"/>
            <a:ext cx="4272160" cy="3574595"/>
            <a:chOff x="6687200" y="2321439"/>
            <a:chExt cx="1698531" cy="1421192"/>
          </a:xfrm>
        </p:grpSpPr>
        <p:sp>
          <p:nvSpPr>
            <p:cNvPr id="11" name="Freeform 17">
              <a:extLst>
                <a:ext uri="{FF2B5EF4-FFF2-40B4-BE49-F238E27FC236}">
                  <a16:creationId xmlns:a16="http://schemas.microsoft.com/office/drawing/2014/main" id="{86EDBAC7-28C6-754D-B06A-1D5D38A38782}"/>
                </a:ext>
              </a:extLst>
            </p:cNvPr>
            <p:cNvSpPr>
              <a:spLocks/>
            </p:cNvSpPr>
            <p:nvPr/>
          </p:nvSpPr>
          <p:spPr bwMode="auto">
            <a:xfrm>
              <a:off x="7658548" y="2321439"/>
              <a:ext cx="727183" cy="1421192"/>
            </a:xfrm>
            <a:custGeom>
              <a:avLst/>
              <a:gdLst>
                <a:gd name="T0" fmla="*/ 0 w 548"/>
                <a:gd name="T1" fmla="*/ 916 h 1071"/>
                <a:gd name="T2" fmla="*/ 0 w 548"/>
                <a:gd name="T3" fmla="*/ 1071 h 1071"/>
                <a:gd name="T4" fmla="*/ 548 w 548"/>
                <a:gd name="T5" fmla="*/ 533 h 1071"/>
                <a:gd name="T6" fmla="*/ 0 w 548"/>
                <a:gd name="T7" fmla="*/ 0 h 1071"/>
                <a:gd name="T8" fmla="*/ 0 w 548"/>
                <a:gd name="T9" fmla="*/ 155 h 1071"/>
              </a:gdLst>
              <a:ahLst/>
              <a:cxnLst>
                <a:cxn ang="0">
                  <a:pos x="T0" y="T1"/>
                </a:cxn>
                <a:cxn ang="0">
                  <a:pos x="T2" y="T3"/>
                </a:cxn>
                <a:cxn ang="0">
                  <a:pos x="T4" y="T5"/>
                </a:cxn>
                <a:cxn ang="0">
                  <a:pos x="T6" y="T7"/>
                </a:cxn>
                <a:cxn ang="0">
                  <a:pos x="T8" y="T9"/>
                </a:cxn>
              </a:cxnLst>
              <a:rect l="0" t="0" r="r" b="b"/>
              <a:pathLst>
                <a:path w="548" h="1071">
                  <a:moveTo>
                    <a:pt x="0" y="916"/>
                  </a:moveTo>
                  <a:lnTo>
                    <a:pt x="0" y="1071"/>
                  </a:lnTo>
                  <a:lnTo>
                    <a:pt x="548" y="533"/>
                  </a:lnTo>
                  <a:lnTo>
                    <a:pt x="0" y="0"/>
                  </a:lnTo>
                  <a:lnTo>
                    <a:pt x="0" y="155"/>
                  </a:lnTo>
                </a:path>
              </a:pathLst>
            </a:custGeom>
            <a:noFill/>
            <a:ln w="1270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2" name="Line 18">
              <a:extLst>
                <a:ext uri="{FF2B5EF4-FFF2-40B4-BE49-F238E27FC236}">
                  <a16:creationId xmlns:a16="http://schemas.microsoft.com/office/drawing/2014/main" id="{71C4C29B-052E-6A4D-90F9-D4774A8544D7}"/>
                </a:ext>
              </a:extLst>
            </p:cNvPr>
            <p:cNvSpPr>
              <a:spLocks noChangeShapeType="1"/>
            </p:cNvSpPr>
            <p:nvPr/>
          </p:nvSpPr>
          <p:spPr bwMode="auto">
            <a:xfrm>
              <a:off x="6687201" y="3536950"/>
              <a:ext cx="971347" cy="0"/>
            </a:xfrm>
            <a:prstGeom prst="line">
              <a:avLst/>
            </a:prstGeom>
            <a:noFill/>
            <a:ln w="1270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3" name="Line 19">
              <a:extLst>
                <a:ext uri="{FF2B5EF4-FFF2-40B4-BE49-F238E27FC236}">
                  <a16:creationId xmlns:a16="http://schemas.microsoft.com/office/drawing/2014/main" id="{D7031C28-F267-D044-9777-493F730ED594}"/>
                </a:ext>
              </a:extLst>
            </p:cNvPr>
            <p:cNvSpPr>
              <a:spLocks noChangeShapeType="1"/>
            </p:cNvSpPr>
            <p:nvPr/>
          </p:nvSpPr>
          <p:spPr bwMode="auto">
            <a:xfrm flipH="1">
              <a:off x="6687200" y="2527121"/>
              <a:ext cx="971347" cy="0"/>
            </a:xfrm>
            <a:prstGeom prst="line">
              <a:avLst/>
            </a:prstGeom>
            <a:noFill/>
            <a:ln w="12700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4" name="Group 13">
            <a:extLst>
              <a:ext uri="{FF2B5EF4-FFF2-40B4-BE49-F238E27FC236}">
                <a16:creationId xmlns:a16="http://schemas.microsoft.com/office/drawing/2014/main" id="{935B5294-8516-404F-A300-7FF44BF8AB5D}"/>
              </a:ext>
            </a:extLst>
          </p:cNvPr>
          <p:cNvGrpSpPr/>
          <p:nvPr userDrawn="1"/>
        </p:nvGrpSpPr>
        <p:grpSpPr>
          <a:xfrm>
            <a:off x="2596497" y="5159064"/>
            <a:ext cx="4272158" cy="3554569"/>
            <a:chOff x="758270" y="1311610"/>
            <a:chExt cx="1698530" cy="1413230"/>
          </a:xfrm>
        </p:grpSpPr>
        <p:sp>
          <p:nvSpPr>
            <p:cNvPr id="15" name="Freeform 14">
              <a:extLst>
                <a:ext uri="{FF2B5EF4-FFF2-40B4-BE49-F238E27FC236}">
                  <a16:creationId xmlns:a16="http://schemas.microsoft.com/office/drawing/2014/main" id="{DC621DEC-A013-B840-B318-500A79AC7C12}"/>
                </a:ext>
              </a:extLst>
            </p:cNvPr>
            <p:cNvSpPr>
              <a:spLocks/>
            </p:cNvSpPr>
            <p:nvPr/>
          </p:nvSpPr>
          <p:spPr bwMode="auto">
            <a:xfrm>
              <a:off x="758270" y="1311610"/>
              <a:ext cx="727183" cy="1413230"/>
            </a:xfrm>
            <a:custGeom>
              <a:avLst/>
              <a:gdLst>
                <a:gd name="T0" fmla="*/ 548 w 548"/>
                <a:gd name="T1" fmla="*/ 149 h 1065"/>
                <a:gd name="T2" fmla="*/ 548 w 548"/>
                <a:gd name="T3" fmla="*/ 0 h 1065"/>
                <a:gd name="T4" fmla="*/ 0 w 548"/>
                <a:gd name="T5" fmla="*/ 532 h 1065"/>
                <a:gd name="T6" fmla="*/ 548 w 548"/>
                <a:gd name="T7" fmla="*/ 1065 h 1065"/>
                <a:gd name="T8" fmla="*/ 548 w 548"/>
                <a:gd name="T9" fmla="*/ 916 h 1065"/>
              </a:gdLst>
              <a:ahLst/>
              <a:cxnLst>
                <a:cxn ang="0">
                  <a:pos x="T0" y="T1"/>
                </a:cxn>
                <a:cxn ang="0">
                  <a:pos x="T2" y="T3"/>
                </a:cxn>
                <a:cxn ang="0">
                  <a:pos x="T4" y="T5"/>
                </a:cxn>
                <a:cxn ang="0">
                  <a:pos x="T6" y="T7"/>
                </a:cxn>
                <a:cxn ang="0">
                  <a:pos x="T8" y="T9"/>
                </a:cxn>
              </a:cxnLst>
              <a:rect l="0" t="0" r="r" b="b"/>
              <a:pathLst>
                <a:path w="548" h="1065">
                  <a:moveTo>
                    <a:pt x="548" y="149"/>
                  </a:moveTo>
                  <a:lnTo>
                    <a:pt x="548" y="0"/>
                  </a:lnTo>
                  <a:lnTo>
                    <a:pt x="0" y="532"/>
                  </a:lnTo>
                  <a:lnTo>
                    <a:pt x="548" y="1065"/>
                  </a:lnTo>
                  <a:lnTo>
                    <a:pt x="548" y="916"/>
                  </a:lnTo>
                </a:path>
              </a:pathLst>
            </a:custGeom>
            <a:noFill/>
            <a:ln w="1270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6" name="Line 15">
              <a:extLst>
                <a:ext uri="{FF2B5EF4-FFF2-40B4-BE49-F238E27FC236}">
                  <a16:creationId xmlns:a16="http://schemas.microsoft.com/office/drawing/2014/main" id="{156293A2-2758-8840-A414-729B7D97A6A2}"/>
                </a:ext>
              </a:extLst>
            </p:cNvPr>
            <p:cNvSpPr>
              <a:spLocks noChangeShapeType="1"/>
            </p:cNvSpPr>
            <p:nvPr/>
          </p:nvSpPr>
          <p:spPr bwMode="auto">
            <a:xfrm flipH="1">
              <a:off x="1485453" y="1509330"/>
              <a:ext cx="971347" cy="0"/>
            </a:xfrm>
            <a:prstGeom prst="line">
              <a:avLst/>
            </a:prstGeom>
            <a:noFill/>
            <a:ln w="1270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7" name="Line 15">
              <a:extLst>
                <a:ext uri="{FF2B5EF4-FFF2-40B4-BE49-F238E27FC236}">
                  <a16:creationId xmlns:a16="http://schemas.microsoft.com/office/drawing/2014/main" id="{372E9356-5CAE-0141-9D42-F589BFB21548}"/>
                </a:ext>
              </a:extLst>
            </p:cNvPr>
            <p:cNvSpPr>
              <a:spLocks noChangeShapeType="1"/>
            </p:cNvSpPr>
            <p:nvPr/>
          </p:nvSpPr>
          <p:spPr bwMode="auto">
            <a:xfrm flipH="1">
              <a:off x="1485453" y="2527121"/>
              <a:ext cx="971347" cy="0"/>
            </a:xfrm>
            <a:prstGeom prst="line">
              <a:avLst/>
            </a:prstGeom>
            <a:noFill/>
            <a:ln w="1270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8" name="Group 17">
            <a:extLst>
              <a:ext uri="{FF2B5EF4-FFF2-40B4-BE49-F238E27FC236}">
                <a16:creationId xmlns:a16="http://schemas.microsoft.com/office/drawing/2014/main" id="{E362EE5A-87A6-3347-AA2E-54F821A5A013}"/>
              </a:ext>
            </a:extLst>
          </p:cNvPr>
          <p:cNvGrpSpPr/>
          <p:nvPr userDrawn="1"/>
        </p:nvGrpSpPr>
        <p:grpSpPr>
          <a:xfrm>
            <a:off x="5851552" y="3749085"/>
            <a:ext cx="3814572" cy="3814572"/>
            <a:chOff x="8370817" y="4569711"/>
            <a:chExt cx="3814572" cy="3814572"/>
          </a:xfrm>
        </p:grpSpPr>
        <p:sp>
          <p:nvSpPr>
            <p:cNvPr id="19" name="Oval 18">
              <a:extLst>
                <a:ext uri="{FF2B5EF4-FFF2-40B4-BE49-F238E27FC236}">
                  <a16:creationId xmlns:a16="http://schemas.microsoft.com/office/drawing/2014/main" id="{F6FDC248-25BF-AC44-AEA3-FC5E1DC2B745}"/>
                </a:ext>
              </a:extLst>
            </p:cNvPr>
            <p:cNvSpPr/>
            <p:nvPr/>
          </p:nvSpPr>
          <p:spPr>
            <a:xfrm>
              <a:off x="9402203" y="5601097"/>
              <a:ext cx="1751800" cy="1751800"/>
            </a:xfrm>
            <a:prstGeom prst="ellipse">
              <a:avLst/>
            </a:prstGeom>
            <a:solidFill>
              <a:schemeClr val="bg1"/>
            </a:solidFill>
            <a:ln>
              <a:noFill/>
            </a:ln>
            <a:effectLst>
              <a:outerShdw blurRad="254000" dist="254000" dir="5400000" algn="tl"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1600" dirty="0">
                <a:latin typeface="Rockwell Condensed" panose="02060603050405020104" pitchFamily="18" charset="0"/>
              </a:endParaRPr>
            </a:p>
          </p:txBody>
        </p:sp>
        <p:grpSp>
          <p:nvGrpSpPr>
            <p:cNvPr id="20" name="Group 19">
              <a:extLst>
                <a:ext uri="{FF2B5EF4-FFF2-40B4-BE49-F238E27FC236}">
                  <a16:creationId xmlns:a16="http://schemas.microsoft.com/office/drawing/2014/main" id="{886F931E-9971-5A4A-8F6C-58F676445C80}"/>
                </a:ext>
              </a:extLst>
            </p:cNvPr>
            <p:cNvGrpSpPr/>
            <p:nvPr/>
          </p:nvGrpSpPr>
          <p:grpSpPr>
            <a:xfrm>
              <a:off x="8370817" y="4569711"/>
              <a:ext cx="3814572" cy="3814572"/>
              <a:chOff x="3880472" y="5246371"/>
              <a:chExt cx="2651477" cy="2651477"/>
            </a:xfrm>
          </p:grpSpPr>
          <p:sp>
            <p:nvSpPr>
              <p:cNvPr id="22" name="Oval 21">
                <a:extLst>
                  <a:ext uri="{FF2B5EF4-FFF2-40B4-BE49-F238E27FC236}">
                    <a16:creationId xmlns:a16="http://schemas.microsoft.com/office/drawing/2014/main" id="{D768C722-C36A-7045-A92F-CE17342E66F5}"/>
                  </a:ext>
                </a:extLst>
              </p:cNvPr>
              <p:cNvSpPr/>
              <p:nvPr/>
            </p:nvSpPr>
            <p:spPr>
              <a:xfrm>
                <a:off x="4221232" y="5587131"/>
                <a:ext cx="1969955" cy="1969955"/>
              </a:xfrm>
              <a:prstGeom prst="ellipse">
                <a:avLst/>
              </a:prstGeom>
              <a:noFill/>
              <a:ln w="6350">
                <a:solidFill>
                  <a:schemeClr val="bg1">
                    <a:lumMod val="75000"/>
                    <a:alpha val="23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7196"/>
              </a:p>
            </p:txBody>
          </p:sp>
          <p:sp>
            <p:nvSpPr>
              <p:cNvPr id="23" name="Oval 22">
                <a:extLst>
                  <a:ext uri="{FF2B5EF4-FFF2-40B4-BE49-F238E27FC236}">
                    <a16:creationId xmlns:a16="http://schemas.microsoft.com/office/drawing/2014/main" id="{ACD28B35-62BD-644F-B480-44BF7075C32A}"/>
                  </a:ext>
                </a:extLst>
              </p:cNvPr>
              <p:cNvSpPr/>
              <p:nvPr/>
            </p:nvSpPr>
            <p:spPr>
              <a:xfrm>
                <a:off x="3880472" y="5246371"/>
                <a:ext cx="2651477" cy="2651477"/>
              </a:xfrm>
              <a:prstGeom prst="ellipse">
                <a:avLst/>
              </a:prstGeom>
              <a:noFill/>
              <a:ln w="6350">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7196"/>
              </a:p>
            </p:txBody>
          </p:sp>
        </p:grpSp>
        <p:sp>
          <p:nvSpPr>
            <p:cNvPr id="21" name="TextBox 20">
              <a:extLst>
                <a:ext uri="{FF2B5EF4-FFF2-40B4-BE49-F238E27FC236}">
                  <a16:creationId xmlns:a16="http://schemas.microsoft.com/office/drawing/2014/main" id="{F83039C2-87E3-EC41-8C0E-CE63279DAEEF}"/>
                </a:ext>
              </a:extLst>
            </p:cNvPr>
            <p:cNvSpPr txBox="1"/>
            <p:nvPr/>
          </p:nvSpPr>
          <p:spPr>
            <a:xfrm>
              <a:off x="10067146" y="6123053"/>
              <a:ext cx="421910" cy="707886"/>
            </a:xfrm>
            <a:prstGeom prst="rect">
              <a:avLst/>
            </a:prstGeom>
            <a:noFill/>
          </p:spPr>
          <p:txBody>
            <a:bodyPr wrap="none" rtlCol="0">
              <a:spAutoFit/>
            </a:bodyPr>
            <a:lstStyle/>
            <a:p>
              <a:pPr algn="ctr"/>
              <a:r>
                <a:rPr lang="en-US" sz="4000" b="1" dirty="0">
                  <a:solidFill>
                    <a:schemeClr val="accent1"/>
                  </a:solidFill>
                  <a:latin typeface="Calibri Bold"/>
                </a:rPr>
                <a:t>?</a:t>
              </a:r>
            </a:p>
          </p:txBody>
        </p:sp>
      </p:grpSp>
      <p:grpSp>
        <p:nvGrpSpPr>
          <p:cNvPr id="24" name="Group 23">
            <a:extLst>
              <a:ext uri="{FF2B5EF4-FFF2-40B4-BE49-F238E27FC236}">
                <a16:creationId xmlns:a16="http://schemas.microsoft.com/office/drawing/2014/main" id="{D64415F8-5ED2-FF47-937C-E2817FBB949F}"/>
              </a:ext>
            </a:extLst>
          </p:cNvPr>
          <p:cNvGrpSpPr/>
          <p:nvPr userDrawn="1"/>
        </p:nvGrpSpPr>
        <p:grpSpPr>
          <a:xfrm>
            <a:off x="14915991" y="8848973"/>
            <a:ext cx="3814572" cy="3814572"/>
            <a:chOff x="8370817" y="4569711"/>
            <a:chExt cx="3814572" cy="3814572"/>
          </a:xfrm>
        </p:grpSpPr>
        <p:sp>
          <p:nvSpPr>
            <p:cNvPr id="25" name="Oval 24">
              <a:extLst>
                <a:ext uri="{FF2B5EF4-FFF2-40B4-BE49-F238E27FC236}">
                  <a16:creationId xmlns:a16="http://schemas.microsoft.com/office/drawing/2014/main" id="{7B999494-A148-974D-9608-CD0734E902FD}"/>
                </a:ext>
              </a:extLst>
            </p:cNvPr>
            <p:cNvSpPr/>
            <p:nvPr/>
          </p:nvSpPr>
          <p:spPr>
            <a:xfrm>
              <a:off x="9402203" y="5601097"/>
              <a:ext cx="1751800" cy="1751800"/>
            </a:xfrm>
            <a:prstGeom prst="ellipse">
              <a:avLst/>
            </a:prstGeom>
            <a:solidFill>
              <a:schemeClr val="bg1"/>
            </a:solidFill>
            <a:ln>
              <a:noFill/>
            </a:ln>
            <a:effectLst>
              <a:outerShdw blurRad="254000" dist="254000" dir="5400000" algn="tl"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1600" dirty="0">
                <a:latin typeface="Rockwell Condensed" panose="02060603050405020104" pitchFamily="18" charset="0"/>
              </a:endParaRPr>
            </a:p>
          </p:txBody>
        </p:sp>
        <p:grpSp>
          <p:nvGrpSpPr>
            <p:cNvPr id="26" name="Group 25">
              <a:extLst>
                <a:ext uri="{FF2B5EF4-FFF2-40B4-BE49-F238E27FC236}">
                  <a16:creationId xmlns:a16="http://schemas.microsoft.com/office/drawing/2014/main" id="{BF4201CF-19FD-4F41-A5B0-F8E42D615721}"/>
                </a:ext>
              </a:extLst>
            </p:cNvPr>
            <p:cNvGrpSpPr/>
            <p:nvPr/>
          </p:nvGrpSpPr>
          <p:grpSpPr>
            <a:xfrm>
              <a:off x="8370817" y="4569711"/>
              <a:ext cx="3814572" cy="3814572"/>
              <a:chOff x="3880472" y="5246371"/>
              <a:chExt cx="2651477" cy="2651477"/>
            </a:xfrm>
          </p:grpSpPr>
          <p:sp>
            <p:nvSpPr>
              <p:cNvPr id="28" name="Oval 27">
                <a:extLst>
                  <a:ext uri="{FF2B5EF4-FFF2-40B4-BE49-F238E27FC236}">
                    <a16:creationId xmlns:a16="http://schemas.microsoft.com/office/drawing/2014/main" id="{AADE75F6-2DD1-474B-841B-2E240BDCA3E7}"/>
                  </a:ext>
                </a:extLst>
              </p:cNvPr>
              <p:cNvSpPr/>
              <p:nvPr/>
            </p:nvSpPr>
            <p:spPr>
              <a:xfrm>
                <a:off x="4221232" y="5587131"/>
                <a:ext cx="1969955" cy="1969955"/>
              </a:xfrm>
              <a:prstGeom prst="ellipse">
                <a:avLst/>
              </a:prstGeom>
              <a:noFill/>
              <a:ln w="6350">
                <a:solidFill>
                  <a:schemeClr val="bg1">
                    <a:lumMod val="75000"/>
                    <a:alpha val="23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7196"/>
              </a:p>
            </p:txBody>
          </p:sp>
          <p:sp>
            <p:nvSpPr>
              <p:cNvPr id="29" name="Oval 28">
                <a:extLst>
                  <a:ext uri="{FF2B5EF4-FFF2-40B4-BE49-F238E27FC236}">
                    <a16:creationId xmlns:a16="http://schemas.microsoft.com/office/drawing/2014/main" id="{CB1618C8-774F-4042-B084-79435C6C9AA4}"/>
                  </a:ext>
                </a:extLst>
              </p:cNvPr>
              <p:cNvSpPr/>
              <p:nvPr/>
            </p:nvSpPr>
            <p:spPr>
              <a:xfrm>
                <a:off x="3880472" y="5246371"/>
                <a:ext cx="2651477" cy="2651477"/>
              </a:xfrm>
              <a:prstGeom prst="ellipse">
                <a:avLst/>
              </a:prstGeom>
              <a:noFill/>
              <a:ln w="6350">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en-US" sz="7196"/>
              </a:p>
            </p:txBody>
          </p:sp>
        </p:grpSp>
        <p:sp>
          <p:nvSpPr>
            <p:cNvPr id="27" name="TextBox 26">
              <a:extLst>
                <a:ext uri="{FF2B5EF4-FFF2-40B4-BE49-F238E27FC236}">
                  <a16:creationId xmlns:a16="http://schemas.microsoft.com/office/drawing/2014/main" id="{8BBEE66B-3A56-D04C-A84B-087F4FB82CDA}"/>
                </a:ext>
              </a:extLst>
            </p:cNvPr>
            <p:cNvSpPr txBox="1"/>
            <p:nvPr/>
          </p:nvSpPr>
          <p:spPr>
            <a:xfrm>
              <a:off x="10067146" y="6123053"/>
              <a:ext cx="421910" cy="707886"/>
            </a:xfrm>
            <a:prstGeom prst="rect">
              <a:avLst/>
            </a:prstGeom>
            <a:noFill/>
          </p:spPr>
          <p:txBody>
            <a:bodyPr wrap="none" rtlCol="0">
              <a:spAutoFit/>
            </a:bodyPr>
            <a:lstStyle/>
            <a:p>
              <a:pPr algn="ctr"/>
              <a:r>
                <a:rPr lang="en-US" sz="4000" b="1" dirty="0">
                  <a:solidFill>
                    <a:schemeClr val="accent3"/>
                  </a:solidFill>
                  <a:latin typeface="Calibri Bold"/>
                </a:rPr>
                <a:t>?</a:t>
              </a:r>
            </a:p>
          </p:txBody>
        </p:sp>
      </p:grpSp>
      <p:sp>
        <p:nvSpPr>
          <p:cNvPr id="32" name="Footer Placeholder 4">
            <a:extLst>
              <a:ext uri="{FF2B5EF4-FFF2-40B4-BE49-F238E27FC236}">
                <a16:creationId xmlns:a16="http://schemas.microsoft.com/office/drawing/2014/main" id="{DC550529-F2AB-A84E-9F04-F4B8143C6C8B}"/>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33" name="Slide Number Placeholder 5">
            <a:extLst>
              <a:ext uri="{FF2B5EF4-FFF2-40B4-BE49-F238E27FC236}">
                <a16:creationId xmlns:a16="http://schemas.microsoft.com/office/drawing/2014/main" id="{E93DB916-31D0-AE4F-A90A-604788B6DED4}"/>
              </a:ext>
            </a:extLst>
          </p:cNvPr>
          <p:cNvSpPr txBox="1">
            <a:spLocks/>
          </p:cNvSpPr>
          <p:nvPr userDrawn="1"/>
        </p:nvSpPr>
        <p:spPr>
          <a:xfrm>
            <a:off x="18469505" y="12712700"/>
            <a:ext cx="5484812" cy="730250"/>
          </a:xfrm>
          <a:prstGeom prst="rect">
            <a:avLst/>
          </a:prstGeom>
        </p:spPr>
        <p:txBody>
          <a:bodyPr anchor="ctr"/>
          <a:lstStyle>
            <a:defPPr>
              <a:defRPr lang="en-US"/>
            </a:defPPr>
            <a:lvl1pPr marL="0" algn="r" defTabSz="1828434" rtl="0" eaLnBrk="1" latinLnBrk="0" hangingPunct="1">
              <a:defRPr sz="2800" kern="1200">
                <a:solidFill>
                  <a:schemeClr val="accent2"/>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11464937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2DADE6-5FC7-E34F-99AD-E4FE69121741}"/>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22481116" y="457741"/>
            <a:ext cx="1390090" cy="433400"/>
          </a:xfrm>
          <a:prstGeom prst="rect">
            <a:avLst/>
          </a:prstGeom>
        </p:spPr>
      </p:pic>
      <p:sp>
        <p:nvSpPr>
          <p:cNvPr id="5" name="Footer Placeholder 4">
            <a:extLst>
              <a:ext uri="{FF2B5EF4-FFF2-40B4-BE49-F238E27FC236}">
                <a16:creationId xmlns:a16="http://schemas.microsoft.com/office/drawing/2014/main" id="{0F588D73-B2DA-0541-ACEA-E253C51C5E2C}"/>
              </a:ext>
            </a:extLst>
          </p:cNvPr>
          <p:cNvSpPr>
            <a:spLocks noGrp="1"/>
          </p:cNvSpPr>
          <p:nvPr>
            <p:ph type="ftr" sz="quarter" idx="3"/>
          </p:nvPr>
        </p:nvSpPr>
        <p:spPr>
          <a:xfrm>
            <a:off x="8075095" y="12907870"/>
            <a:ext cx="8227457" cy="339911"/>
          </a:xfrm>
          <a:prstGeom prst="rect">
            <a:avLst/>
          </a:prstGeom>
        </p:spPr>
        <p:txBody>
          <a:bodyPr/>
          <a:lstStyle>
            <a:lvl1pPr algn="ctr">
              <a:defRPr sz="1800">
                <a:solidFill>
                  <a:schemeClr val="accent2"/>
                </a:solidFill>
              </a:defRPr>
            </a:lvl1pPr>
          </a:lstStyle>
          <a:p>
            <a:r>
              <a:rPr lang="en-US"/>
              <a:t>©fulcrumdigital</a:t>
            </a:r>
            <a:endParaRPr lang="en-US" dirty="0"/>
          </a:p>
        </p:txBody>
      </p:sp>
      <p:sp>
        <p:nvSpPr>
          <p:cNvPr id="6" name="Slide Number Placeholder 5">
            <a:extLst>
              <a:ext uri="{FF2B5EF4-FFF2-40B4-BE49-F238E27FC236}">
                <a16:creationId xmlns:a16="http://schemas.microsoft.com/office/drawing/2014/main" id="{B939AA9D-A824-224E-9B0F-2A4638B6E996}"/>
              </a:ext>
            </a:extLst>
          </p:cNvPr>
          <p:cNvSpPr>
            <a:spLocks noGrp="1"/>
          </p:cNvSpPr>
          <p:nvPr>
            <p:ph type="sldNum" sz="quarter" idx="4"/>
          </p:nvPr>
        </p:nvSpPr>
        <p:spPr>
          <a:xfrm>
            <a:off x="18469505" y="12712700"/>
            <a:ext cx="5484812" cy="730250"/>
          </a:xfrm>
          <a:prstGeom prst="rect">
            <a:avLst/>
          </a:prstGeom>
        </p:spPr>
        <p:txBody>
          <a:bodyPr anchor="ctr"/>
          <a:lstStyle>
            <a:lvl1pPr algn="r">
              <a:defRPr sz="2800">
                <a:solidFill>
                  <a:schemeClr val="accent2"/>
                </a:solidFill>
              </a:defRPr>
            </a:lvl1pPr>
          </a:lstStyle>
          <a:p>
            <a:fld id="{450C043B-5EDC-FD42-8388-86F67B86BEDD}" type="slidenum">
              <a:rPr lang="en-US" smtClean="0"/>
              <a:pPr/>
              <a:t>‹#›</a:t>
            </a:fld>
            <a:endParaRPr lang="en-US" dirty="0"/>
          </a:p>
        </p:txBody>
      </p:sp>
    </p:spTree>
    <p:extLst>
      <p:ext uri="{BB962C8B-B14F-4D97-AF65-F5344CB8AC3E}">
        <p14:creationId xmlns:p14="http://schemas.microsoft.com/office/powerpoint/2010/main" val="2129197708"/>
      </p:ext>
    </p:extLst>
  </p:cSld>
  <p:clrMap bg1="lt1" tx1="dk1" bg2="lt2" tx2="dk2" accent1="accent1" accent2="accent2" accent3="accent3" accent4="accent4" accent5="accent5" accent6="accent6" hlink="hlink" folHlink="folHlink"/>
  <p:sldLayoutIdLst>
    <p:sldLayoutId id="2147483690" r:id="rId1"/>
    <p:sldLayoutId id="2147483683" r:id="rId2"/>
    <p:sldLayoutId id="2147483805" r:id="rId3"/>
    <p:sldLayoutId id="2147483804" r:id="rId4"/>
    <p:sldLayoutId id="2147483662" r:id="rId5"/>
    <p:sldLayoutId id="2147483806" r:id="rId6"/>
    <p:sldLayoutId id="2147483807" r:id="rId7"/>
    <p:sldLayoutId id="2147483663" r:id="rId8"/>
    <p:sldLayoutId id="2147483664" r:id="rId9"/>
    <p:sldLayoutId id="2147483769" r:id="rId10"/>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1C8AD1-7CDA-4A43-95E5-EDB129B16392}"/>
              </a:ext>
            </a:extLst>
          </p:cNvPr>
          <p:cNvSpPr/>
          <p:nvPr/>
        </p:nvSpPr>
        <p:spPr>
          <a:xfrm>
            <a:off x="6191949" y="8033239"/>
            <a:ext cx="12188825" cy="646331"/>
          </a:xfrm>
          <a:prstGeom prst="rect">
            <a:avLst/>
          </a:prstGeom>
        </p:spPr>
        <p:txBody>
          <a:bodyPr>
            <a:spAutoFit/>
          </a:bodyPr>
          <a:lstStyle/>
          <a:p>
            <a:pPr algn="ctr"/>
            <a:r>
              <a:rPr lang="en-US" sz="3600" b="1" dirty="0" smtClean="0">
                <a:solidFill>
                  <a:schemeClr val="bg1"/>
                </a:solidFill>
                <a:ea typeface="Montserrat Semi" charset="0"/>
                <a:cs typeface="Montserrat Semi" charset="0"/>
              </a:rPr>
              <a:t>DS-670-PHY: Capstone Project in </a:t>
            </a:r>
            <a:r>
              <a:rPr lang="en-US" sz="3600" b="1" dirty="0">
                <a:solidFill>
                  <a:schemeClr val="bg1"/>
                </a:solidFill>
                <a:ea typeface="Montserrat Semi" charset="0"/>
                <a:cs typeface="Montserrat Semi" charset="0"/>
              </a:rPr>
              <a:t>Big Data &amp; Business Analytics</a:t>
            </a:r>
          </a:p>
        </p:txBody>
      </p:sp>
      <p:sp>
        <p:nvSpPr>
          <p:cNvPr id="7" name="TextBox 6">
            <a:extLst>
              <a:ext uri="{FF2B5EF4-FFF2-40B4-BE49-F238E27FC236}">
                <a16:creationId xmlns:a16="http://schemas.microsoft.com/office/drawing/2014/main" id="{85AF395C-B9DD-EA46-BDF3-E0A2C43473BB}"/>
              </a:ext>
            </a:extLst>
          </p:cNvPr>
          <p:cNvSpPr txBox="1"/>
          <p:nvPr/>
        </p:nvSpPr>
        <p:spPr>
          <a:xfrm>
            <a:off x="6669786" y="7525839"/>
            <a:ext cx="11233150" cy="523220"/>
          </a:xfrm>
          <a:prstGeom prst="rect">
            <a:avLst/>
          </a:prstGeom>
          <a:noFill/>
        </p:spPr>
        <p:txBody>
          <a:bodyPr wrap="square">
            <a:spAutoFit/>
          </a:bodyPr>
          <a:lstStyle/>
          <a:p>
            <a:pPr algn="ctr" defTabSz="1828434" eaLnBrk="1" fontAlgn="auto" hangingPunct="1">
              <a:spcBef>
                <a:spcPts val="0"/>
              </a:spcBef>
              <a:spcAft>
                <a:spcPts val="0"/>
              </a:spcAft>
              <a:defRPr/>
            </a:pPr>
            <a:r>
              <a:rPr lang="en-US" sz="2800" spc="600" dirty="0">
                <a:solidFill>
                  <a:schemeClr val="bg1"/>
                </a:solidFill>
                <a:ea typeface="Montserrat" charset="0"/>
                <a:cs typeface="Calibri Light" panose="020F0302020204030204" pitchFamily="34" charset="0"/>
              </a:rPr>
              <a:t>SCOPE &amp; APPROACH</a:t>
            </a:r>
            <a:endParaRPr lang="en-US" sz="2800" b="1" spc="600" dirty="0">
              <a:solidFill>
                <a:schemeClr val="bg1"/>
              </a:solidFill>
              <a:ea typeface="Montserrat Extra" charset="0"/>
              <a:cs typeface="Montserrat Extra" charset="0"/>
            </a:endParaRPr>
          </a:p>
        </p:txBody>
      </p:sp>
      <p:pic>
        <p:nvPicPr>
          <p:cNvPr id="2050" name="Picture 2" descr="Saint Peter's University Athletics - Official Athletics Website"/>
          <p:cNvPicPr>
            <a:picLocks noChangeAspect="1" noChangeArrowheads="1"/>
          </p:cNvPicPr>
          <p:nvPr/>
        </p:nvPicPr>
        <p:blipFill rotWithShape="1">
          <a:blip r:embed="rId3">
            <a:extLst>
              <a:ext uri="{28A0092B-C50C-407E-A947-70E740481C1C}">
                <a14:useLocalDpi xmlns:a14="http://schemas.microsoft.com/office/drawing/2010/main" val="0"/>
              </a:ext>
            </a:extLst>
          </a:blip>
          <a:srcRect b="22164"/>
          <a:stretch/>
        </p:blipFill>
        <p:spPr bwMode="auto">
          <a:xfrm>
            <a:off x="6814804" y="1060433"/>
            <a:ext cx="10943113" cy="65817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61C8AD1-7CDA-4A43-95E5-EDB129B16392}"/>
              </a:ext>
            </a:extLst>
          </p:cNvPr>
          <p:cNvSpPr/>
          <p:nvPr/>
        </p:nvSpPr>
        <p:spPr>
          <a:xfrm>
            <a:off x="775252" y="9020526"/>
            <a:ext cx="23602398" cy="4031873"/>
          </a:xfrm>
          <a:prstGeom prst="rect">
            <a:avLst/>
          </a:prstGeom>
        </p:spPr>
        <p:txBody>
          <a:bodyPr wrap="square">
            <a:spAutoFit/>
          </a:bodyPr>
          <a:lstStyle/>
          <a:p>
            <a:pPr algn="ctr"/>
            <a:r>
              <a:rPr lang="en-US" sz="4000" b="1" dirty="0" smtClean="0">
                <a:solidFill>
                  <a:schemeClr val="accent1">
                    <a:lumMod val="20000"/>
                    <a:lumOff val="80000"/>
                  </a:schemeClr>
                </a:solidFill>
                <a:ea typeface="Montserrat Semi" charset="0"/>
                <a:cs typeface="Montserrat Semi" charset="0"/>
              </a:rPr>
              <a:t>Project plan and management for the selected topic:</a:t>
            </a:r>
            <a:br>
              <a:rPr lang="en-US" sz="4000" b="1" dirty="0" smtClean="0">
                <a:solidFill>
                  <a:schemeClr val="accent1">
                    <a:lumMod val="20000"/>
                    <a:lumOff val="80000"/>
                  </a:schemeClr>
                </a:solidFill>
                <a:ea typeface="Montserrat Semi" charset="0"/>
                <a:cs typeface="Montserrat Semi" charset="0"/>
              </a:rPr>
            </a:br>
            <a:r>
              <a:rPr lang="en-US" sz="5400" b="1" dirty="0">
                <a:solidFill>
                  <a:srgbClr val="93F6FB"/>
                </a:solidFill>
                <a:ea typeface="Montserrat Semi" charset="0"/>
                <a:cs typeface="Montserrat Semi" charset="0"/>
              </a:rPr>
              <a:t>Disease State Conversation and Sentiment Analysis: </a:t>
            </a:r>
            <a:r>
              <a:rPr lang="en-US" sz="5400" b="1" dirty="0" smtClean="0">
                <a:solidFill>
                  <a:schemeClr val="bg1">
                    <a:lumMod val="95000"/>
                  </a:schemeClr>
                </a:solidFill>
                <a:ea typeface="Montserrat Semi" charset="0"/>
                <a:cs typeface="Montserrat Semi" charset="0"/>
              </a:rPr>
              <a:t/>
            </a:r>
            <a:br>
              <a:rPr lang="en-US" sz="5400" b="1" dirty="0" smtClean="0">
                <a:solidFill>
                  <a:schemeClr val="bg1">
                    <a:lumMod val="95000"/>
                  </a:schemeClr>
                </a:solidFill>
                <a:ea typeface="Montserrat Semi" charset="0"/>
                <a:cs typeface="Montserrat Semi" charset="0"/>
              </a:rPr>
            </a:br>
            <a:r>
              <a:rPr lang="en-US" sz="5400" b="1" dirty="0" smtClean="0">
                <a:solidFill>
                  <a:schemeClr val="bg1">
                    <a:lumMod val="95000"/>
                  </a:schemeClr>
                </a:solidFill>
                <a:ea typeface="Montserrat Semi" charset="0"/>
                <a:cs typeface="Montserrat Semi" charset="0"/>
              </a:rPr>
              <a:t>Examination </a:t>
            </a:r>
            <a:r>
              <a:rPr lang="en-US" sz="5400" b="1" dirty="0">
                <a:solidFill>
                  <a:schemeClr val="bg1">
                    <a:lumMod val="95000"/>
                  </a:schemeClr>
                </a:solidFill>
                <a:ea typeface="Montserrat Semi" charset="0"/>
                <a:cs typeface="Montserrat Semi" charset="0"/>
              </a:rPr>
              <a:t>of Digital Community Conversations </a:t>
            </a:r>
            <a:r>
              <a:rPr lang="en-US" sz="5400" b="1" dirty="0" smtClean="0">
                <a:solidFill>
                  <a:schemeClr val="bg1">
                    <a:lumMod val="95000"/>
                  </a:schemeClr>
                </a:solidFill>
                <a:ea typeface="Montserrat Semi" charset="0"/>
                <a:cs typeface="Montserrat Semi" charset="0"/>
              </a:rPr>
              <a:t/>
            </a:r>
            <a:br>
              <a:rPr lang="en-US" sz="5400" b="1" dirty="0" smtClean="0">
                <a:solidFill>
                  <a:schemeClr val="bg1">
                    <a:lumMod val="95000"/>
                  </a:schemeClr>
                </a:solidFill>
                <a:ea typeface="Montserrat Semi" charset="0"/>
                <a:cs typeface="Montserrat Semi" charset="0"/>
              </a:rPr>
            </a:br>
            <a:r>
              <a:rPr lang="en-US" sz="5400" b="1" dirty="0" smtClean="0">
                <a:solidFill>
                  <a:schemeClr val="bg1">
                    <a:lumMod val="95000"/>
                  </a:schemeClr>
                </a:solidFill>
                <a:ea typeface="Montserrat Semi" charset="0"/>
                <a:cs typeface="Montserrat Semi" charset="0"/>
              </a:rPr>
              <a:t>Within Specific </a:t>
            </a:r>
            <a:r>
              <a:rPr lang="en-US" sz="5400" b="1" dirty="0">
                <a:solidFill>
                  <a:schemeClr val="bg1">
                    <a:lumMod val="95000"/>
                  </a:schemeClr>
                </a:solidFill>
                <a:ea typeface="Montserrat Semi" charset="0"/>
                <a:cs typeface="Montserrat Semi" charset="0"/>
              </a:rPr>
              <a:t>Disease States Via </a:t>
            </a:r>
            <a:r>
              <a:rPr lang="en-US" sz="5400" b="1" dirty="0" err="1" smtClean="0">
                <a:solidFill>
                  <a:schemeClr val="bg1">
                    <a:lumMod val="95000"/>
                  </a:schemeClr>
                </a:solidFill>
                <a:ea typeface="Montserrat Semi" charset="0"/>
                <a:cs typeface="Montserrat Semi" charset="0"/>
              </a:rPr>
              <a:t>Reddit</a:t>
            </a:r>
            <a:r>
              <a:rPr lang="en-US" sz="5400" b="1" dirty="0" smtClean="0">
                <a:solidFill>
                  <a:schemeClr val="bg1">
                    <a:lumMod val="95000"/>
                  </a:schemeClr>
                </a:solidFill>
                <a:ea typeface="Montserrat Semi" charset="0"/>
                <a:cs typeface="Montserrat Semi" charset="0"/>
              </a:rPr>
              <a:t/>
            </a:r>
            <a:br>
              <a:rPr lang="en-US" sz="5400" b="1" dirty="0" smtClean="0">
                <a:solidFill>
                  <a:schemeClr val="bg1">
                    <a:lumMod val="95000"/>
                  </a:schemeClr>
                </a:solidFill>
                <a:ea typeface="Montserrat Semi" charset="0"/>
                <a:cs typeface="Montserrat Semi" charset="0"/>
              </a:rPr>
            </a:br>
            <a:r>
              <a:rPr lang="en-US" sz="5400" b="1" i="1" dirty="0" smtClean="0">
                <a:solidFill>
                  <a:srgbClr val="FFC000"/>
                </a:solidFill>
                <a:effectLst>
                  <a:outerShdw blurRad="38100" dist="38100" dir="2700000" algn="tl">
                    <a:srgbClr val="000000">
                      <a:alpha val="43137"/>
                    </a:srgbClr>
                  </a:outerShdw>
                </a:effectLst>
                <a:ea typeface="Montserrat Semi" charset="0"/>
                <a:cs typeface="Montserrat Semi" charset="0"/>
              </a:rPr>
              <a:t>~Data Processing &amp; Exploratory Data Analysis~</a:t>
            </a:r>
            <a:endParaRPr lang="en-US" sz="5400" b="1" i="1" dirty="0">
              <a:solidFill>
                <a:srgbClr val="FFC000"/>
              </a:solidFill>
              <a:effectLst>
                <a:outerShdw blurRad="38100" dist="38100" dir="2700000" algn="tl">
                  <a:srgbClr val="000000">
                    <a:alpha val="43137"/>
                  </a:srgbClr>
                </a:outerShdw>
              </a:effectLst>
              <a:ea typeface="Montserrat Semi" charset="0"/>
              <a:cs typeface="Montserrat Semi" charset="0"/>
            </a:endParaRPr>
          </a:p>
        </p:txBody>
      </p:sp>
    </p:spTree>
    <p:extLst>
      <p:ext uri="{BB962C8B-B14F-4D97-AF65-F5344CB8AC3E}">
        <p14:creationId xmlns:p14="http://schemas.microsoft.com/office/powerpoint/2010/main" val="240505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NLP &amp; Text Processing</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10</a:t>
            </a:fld>
            <a:endParaRPr lang="en-US" dirty="0"/>
          </a:p>
        </p:txBody>
      </p:sp>
      <p:sp>
        <p:nvSpPr>
          <p:cNvPr id="7" name="Rectangle 6">
            <a:extLst>
              <a:ext uri="{FF2B5EF4-FFF2-40B4-BE49-F238E27FC236}">
                <a16:creationId xmlns:a16="http://schemas.microsoft.com/office/drawing/2014/main" id="{5E4339C7-B6C1-554A-A92D-9AB7DD5BBF8C}"/>
              </a:ext>
            </a:extLst>
          </p:cNvPr>
          <p:cNvSpPr/>
          <p:nvPr/>
        </p:nvSpPr>
        <p:spPr>
          <a:xfrm>
            <a:off x="-3063151" y="9128245"/>
            <a:ext cx="21083587" cy="1107996"/>
          </a:xfrm>
          <a:prstGeom prst="rect">
            <a:avLst/>
          </a:prstGeom>
        </p:spPr>
        <p:txBody>
          <a:bodyPr wrap="square">
            <a:spAutoFit/>
          </a:bodyPr>
          <a:lstStyle/>
          <a:p>
            <a:pPr algn="just"/>
            <a:endParaRPr lang="en-US" sz="6600" dirty="0"/>
          </a:p>
        </p:txBody>
      </p:sp>
      <p:sp>
        <p:nvSpPr>
          <p:cNvPr id="20"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076505" y="13151967"/>
            <a:ext cx="8227457" cy="339911"/>
          </a:xfrm>
        </p:spPr>
        <p:txBody>
          <a:bodyPr/>
          <a:lstStyle/>
          <a:p>
            <a:r>
              <a:rPr lang="en-US" dirty="0" smtClean="0"/>
              <a:t>@Saint Peter’s University</a:t>
            </a:r>
            <a:endParaRPr lang="en-US" dirty="0"/>
          </a:p>
        </p:txBody>
      </p:sp>
      <p:grpSp>
        <p:nvGrpSpPr>
          <p:cNvPr id="21" name="Group 20"/>
          <p:cNvGrpSpPr/>
          <p:nvPr/>
        </p:nvGrpSpPr>
        <p:grpSpPr>
          <a:xfrm>
            <a:off x="19952938" y="267186"/>
            <a:ext cx="3976665" cy="822976"/>
            <a:chOff x="19977652" y="193044"/>
            <a:chExt cx="3976665" cy="822976"/>
          </a:xfrm>
        </p:grpSpPr>
        <p:sp>
          <p:nvSpPr>
            <p:cNvPr id="22" name="Rectangle 21"/>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 Placeholder 11">
            <a:extLst>
              <a:ext uri="{FF2B5EF4-FFF2-40B4-BE49-F238E27FC236}">
                <a16:creationId xmlns:a16="http://schemas.microsoft.com/office/drawing/2014/main" id="{5266D8B9-54FA-FD4F-8D2A-03838D0FEEF1}"/>
              </a:ext>
            </a:extLst>
          </p:cNvPr>
          <p:cNvSpPr txBox="1">
            <a:spLocks/>
          </p:cNvSpPr>
          <p:nvPr/>
        </p:nvSpPr>
        <p:spPr>
          <a:xfrm>
            <a:off x="490639" y="3199765"/>
            <a:ext cx="13915825" cy="987472"/>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800" b="1" dirty="0" smtClean="0">
                <a:latin typeface="Amazon Ember" panose="020B0603020204020204" pitchFamily="34" charset="0"/>
                <a:ea typeface="Amazon Ember" panose="020B0603020204020204" pitchFamily="34" charset="0"/>
                <a:cs typeface="Amazon Ember" panose="020B0603020204020204" pitchFamily="34" charset="0"/>
              </a:rPr>
              <a:t>Token: </a:t>
            </a:r>
            <a:r>
              <a:rPr lang="en-US" sz="2800" dirty="0">
                <a:latin typeface="Amazon Ember" panose="020B0603020204020204" pitchFamily="34" charset="0"/>
                <a:ea typeface="Amazon Ember" panose="020B0603020204020204" pitchFamily="34" charset="0"/>
                <a:cs typeface="Amazon Ember" panose="020B0603020204020204" pitchFamily="34" charset="0"/>
              </a:rPr>
              <a:t>Words or phrases extracted from documents. Splits text/document into small parts by white space and punctuation. </a:t>
            </a:r>
          </a:p>
          <a:p>
            <a:pPr marL="0" indent="0">
              <a:buNone/>
            </a:pPr>
            <a:endParaRPr lang="en-US" sz="2800" dirty="0" smtClean="0">
              <a:latin typeface="Amazon Ember" panose="020B0603020204020204" pitchFamily="34" charset="0"/>
              <a:ea typeface="Amazon Ember" panose="020B0603020204020204" pitchFamily="34" charset="0"/>
              <a:cs typeface="Amazon Ember" panose="020B0603020204020204" pitchFamily="34" charset="0"/>
            </a:endParaRPr>
          </a:p>
          <a:p>
            <a:pPr marL="0" indent="0">
              <a:buFont typeface="Arial" panose="020B0604020202020204" pitchFamily="34" charset="0"/>
              <a:buNone/>
            </a:pPr>
            <a:endParaRPr lang="en-US" sz="800" dirty="0"/>
          </a:p>
        </p:txBody>
      </p:sp>
      <p:sp>
        <p:nvSpPr>
          <p:cNvPr id="13" name="Text Placeholder 11">
            <a:extLst>
              <a:ext uri="{FF2B5EF4-FFF2-40B4-BE49-F238E27FC236}">
                <a16:creationId xmlns:a16="http://schemas.microsoft.com/office/drawing/2014/main" id="{5D3E2A9C-5150-7A41-85E2-DD3E05CCCB3F}"/>
              </a:ext>
            </a:extLst>
          </p:cNvPr>
          <p:cNvSpPr txBox="1">
            <a:spLocks/>
          </p:cNvSpPr>
          <p:nvPr/>
        </p:nvSpPr>
        <p:spPr>
          <a:xfrm>
            <a:off x="182436" y="5006379"/>
            <a:ext cx="17741377" cy="14185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Feature vector: </a:t>
            </a:r>
            <a:r>
              <a:rPr lang="en-US" sz="2800" dirty="0"/>
              <a:t>A numeric array that ML models use for different tasks such as training and </a:t>
            </a:r>
            <a:r>
              <a:rPr lang="en-US" sz="2800" dirty="0" smtClean="0"/>
              <a:t>prediction</a:t>
            </a:r>
          </a:p>
          <a:p>
            <a:r>
              <a:rPr lang="en-US" sz="2800" dirty="0"/>
              <a:t>ML models need </a:t>
            </a:r>
            <a:r>
              <a:rPr lang="en-US" sz="2800" b="1" dirty="0"/>
              <a:t>well-defined numerical data.</a:t>
            </a:r>
            <a:endParaRPr lang="en-US" sz="2800" dirty="0"/>
          </a:p>
          <a:p>
            <a:endParaRPr lang="en-US" sz="2800" dirty="0"/>
          </a:p>
          <a:p>
            <a:endParaRPr lang="en-US" dirty="0"/>
          </a:p>
        </p:txBody>
      </p:sp>
      <p:grpSp>
        <p:nvGrpSpPr>
          <p:cNvPr id="14" name="Group 13">
            <a:extLst>
              <a:ext uri="{FF2B5EF4-FFF2-40B4-BE49-F238E27FC236}">
                <a16:creationId xmlns:a16="http://schemas.microsoft.com/office/drawing/2014/main" id="{5F5679E3-6305-4545-A88E-154C9CE02B4A}"/>
              </a:ext>
            </a:extLst>
          </p:cNvPr>
          <p:cNvGrpSpPr/>
          <p:nvPr/>
        </p:nvGrpSpPr>
        <p:grpSpPr>
          <a:xfrm>
            <a:off x="18944208" y="3189179"/>
            <a:ext cx="4161922" cy="2893217"/>
            <a:chOff x="862804" y="1569076"/>
            <a:chExt cx="4161922" cy="2893217"/>
          </a:xfrm>
        </p:grpSpPr>
        <p:sp>
          <p:nvSpPr>
            <p:cNvPr id="15" name="TextBox 14">
              <a:extLst>
                <a:ext uri="{FF2B5EF4-FFF2-40B4-BE49-F238E27FC236}">
                  <a16:creationId xmlns:a16="http://schemas.microsoft.com/office/drawing/2014/main" id="{BD349426-98FD-7347-8291-B77BF7AC72A3}"/>
                </a:ext>
              </a:extLst>
            </p:cNvPr>
            <p:cNvSpPr txBox="1"/>
            <p:nvPr/>
          </p:nvSpPr>
          <p:spPr>
            <a:xfrm>
              <a:off x="862804" y="1569076"/>
              <a:ext cx="4114800" cy="2852932"/>
            </a:xfrm>
            <a:prstGeom prst="rect">
              <a:avLst/>
            </a:prstGeom>
            <a:noFill/>
            <a:ln>
              <a:solidFill>
                <a:schemeClr val="tx1"/>
              </a:solidFill>
            </a:ln>
          </p:spPr>
          <p:txBody>
            <a:bodyPr wrap="square" rtlCol="0">
              <a:spAutoFit/>
            </a:bodyPr>
            <a:lstStyle/>
            <a:p>
              <a:pPr>
                <a:spcBef>
                  <a:spcPts val="600"/>
                </a:spcBef>
                <a:spcAft>
                  <a:spcPts val="600"/>
                </a:spcAft>
              </a:pPr>
              <a:endParaRPr lang="en-US" sz="1400" dirty="0" err="1"/>
            </a:p>
          </p:txBody>
        </p:sp>
        <p:sp>
          <p:nvSpPr>
            <p:cNvPr id="16" name="TextBox 15">
              <a:extLst>
                <a:ext uri="{FF2B5EF4-FFF2-40B4-BE49-F238E27FC236}">
                  <a16:creationId xmlns:a16="http://schemas.microsoft.com/office/drawing/2014/main" id="{0F70D615-B9AC-294E-839A-E11784768B15}"/>
                </a:ext>
              </a:extLst>
            </p:cNvPr>
            <p:cNvSpPr txBox="1"/>
            <p:nvPr/>
          </p:nvSpPr>
          <p:spPr>
            <a:xfrm rot="20143275">
              <a:off x="910637" y="175194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every</a:t>
              </a:r>
            </a:p>
          </p:txBody>
        </p:sp>
        <p:sp>
          <p:nvSpPr>
            <p:cNvPr id="17" name="TextBox 16">
              <a:extLst>
                <a:ext uri="{FF2B5EF4-FFF2-40B4-BE49-F238E27FC236}">
                  <a16:creationId xmlns:a16="http://schemas.microsoft.com/office/drawing/2014/main" id="{98671A75-B300-B340-8B70-540CBAA26FE2}"/>
                </a:ext>
              </a:extLst>
            </p:cNvPr>
            <p:cNvSpPr txBox="1"/>
            <p:nvPr/>
          </p:nvSpPr>
          <p:spPr>
            <a:xfrm>
              <a:off x="1029099" y="2177843"/>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sense</a:t>
              </a:r>
            </a:p>
          </p:txBody>
        </p:sp>
        <p:sp>
          <p:nvSpPr>
            <p:cNvPr id="18" name="TextBox 17">
              <a:extLst>
                <a:ext uri="{FF2B5EF4-FFF2-40B4-BE49-F238E27FC236}">
                  <a16:creationId xmlns:a16="http://schemas.microsoft.com/office/drawing/2014/main" id="{DDC9F519-7029-2248-9557-E6FCBFD3BE6C}"/>
                </a:ext>
              </a:extLst>
            </p:cNvPr>
            <p:cNvSpPr txBox="1"/>
            <p:nvPr/>
          </p:nvSpPr>
          <p:spPr>
            <a:xfrm rot="16465780">
              <a:off x="1622968" y="2371560"/>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word</a:t>
              </a:r>
            </a:p>
          </p:txBody>
        </p:sp>
        <p:sp>
          <p:nvSpPr>
            <p:cNvPr id="19" name="TextBox 18">
              <a:extLst>
                <a:ext uri="{FF2B5EF4-FFF2-40B4-BE49-F238E27FC236}">
                  <a16:creationId xmlns:a16="http://schemas.microsoft.com/office/drawing/2014/main" id="{4F7199BC-D966-B346-BA85-EC9BB8AA8974}"/>
                </a:ext>
              </a:extLst>
            </p:cNvPr>
            <p:cNvSpPr txBox="1"/>
            <p:nvPr/>
          </p:nvSpPr>
          <p:spPr>
            <a:xfrm rot="20114611">
              <a:off x="1029099" y="248902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tool</a:t>
              </a:r>
            </a:p>
          </p:txBody>
        </p:sp>
        <p:sp>
          <p:nvSpPr>
            <p:cNvPr id="24" name="TextBox 23">
              <a:extLst>
                <a:ext uri="{FF2B5EF4-FFF2-40B4-BE49-F238E27FC236}">
                  <a16:creationId xmlns:a16="http://schemas.microsoft.com/office/drawing/2014/main" id="{918A13B2-BF90-2C40-88F9-2640FABBB1ED}"/>
                </a:ext>
              </a:extLst>
            </p:cNvPr>
            <p:cNvSpPr txBox="1"/>
            <p:nvPr/>
          </p:nvSpPr>
          <p:spPr>
            <a:xfrm rot="19839614">
              <a:off x="2265314" y="2841653"/>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home</a:t>
              </a:r>
            </a:p>
          </p:txBody>
        </p:sp>
        <p:sp>
          <p:nvSpPr>
            <p:cNvPr id="25" name="TextBox 24">
              <a:extLst>
                <a:ext uri="{FF2B5EF4-FFF2-40B4-BE49-F238E27FC236}">
                  <a16:creationId xmlns:a16="http://schemas.microsoft.com/office/drawing/2014/main" id="{B0CAA37E-9D4C-4C42-B0EF-E1FADC59E487}"/>
                </a:ext>
              </a:extLst>
            </p:cNvPr>
            <p:cNvSpPr txBox="1"/>
            <p:nvPr/>
          </p:nvSpPr>
          <p:spPr>
            <a:xfrm rot="2198176">
              <a:off x="2307436" y="2062880"/>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work</a:t>
              </a:r>
            </a:p>
          </p:txBody>
        </p:sp>
        <p:sp>
          <p:nvSpPr>
            <p:cNvPr id="26" name="TextBox 25">
              <a:extLst>
                <a:ext uri="{FF2B5EF4-FFF2-40B4-BE49-F238E27FC236}">
                  <a16:creationId xmlns:a16="http://schemas.microsoft.com/office/drawing/2014/main" id="{D5A5A71E-B5CC-C443-BECB-33424AEFABC4}"/>
                </a:ext>
              </a:extLst>
            </p:cNvPr>
            <p:cNvSpPr txBox="1"/>
            <p:nvPr/>
          </p:nvSpPr>
          <p:spPr>
            <a:xfrm>
              <a:off x="1213034" y="276030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land</a:t>
              </a:r>
            </a:p>
          </p:txBody>
        </p:sp>
        <p:sp>
          <p:nvSpPr>
            <p:cNvPr id="27" name="TextBox 26">
              <a:extLst>
                <a:ext uri="{FF2B5EF4-FFF2-40B4-BE49-F238E27FC236}">
                  <a16:creationId xmlns:a16="http://schemas.microsoft.com/office/drawing/2014/main" id="{B8979D8E-821B-0B44-8101-36E822ECEB95}"/>
                </a:ext>
              </a:extLst>
            </p:cNvPr>
            <p:cNvSpPr txBox="1"/>
            <p:nvPr/>
          </p:nvSpPr>
          <p:spPr>
            <a:xfrm rot="3243556">
              <a:off x="2953742" y="2505319"/>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time</a:t>
              </a:r>
            </a:p>
          </p:txBody>
        </p:sp>
        <p:sp>
          <p:nvSpPr>
            <p:cNvPr id="28" name="TextBox 27">
              <a:extLst>
                <a:ext uri="{FF2B5EF4-FFF2-40B4-BE49-F238E27FC236}">
                  <a16:creationId xmlns:a16="http://schemas.microsoft.com/office/drawing/2014/main" id="{AD0663D5-8E6D-784D-B17D-C6DE989B0AC3}"/>
                </a:ext>
              </a:extLst>
            </p:cNvPr>
            <p:cNvSpPr txBox="1"/>
            <p:nvPr/>
          </p:nvSpPr>
          <p:spPr>
            <a:xfrm rot="4382591">
              <a:off x="1732159" y="3065272"/>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soft</a:t>
              </a:r>
            </a:p>
          </p:txBody>
        </p:sp>
        <p:sp>
          <p:nvSpPr>
            <p:cNvPr id="29" name="TextBox 28">
              <a:extLst>
                <a:ext uri="{FF2B5EF4-FFF2-40B4-BE49-F238E27FC236}">
                  <a16:creationId xmlns:a16="http://schemas.microsoft.com/office/drawing/2014/main" id="{E0DC1803-637D-2246-9B53-D397139759D2}"/>
                </a:ext>
              </a:extLst>
            </p:cNvPr>
            <p:cNvSpPr txBox="1"/>
            <p:nvPr/>
          </p:nvSpPr>
          <p:spPr>
            <a:xfrm rot="19898378">
              <a:off x="1045866" y="3145517"/>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science</a:t>
              </a:r>
            </a:p>
          </p:txBody>
        </p:sp>
        <p:sp>
          <p:nvSpPr>
            <p:cNvPr id="30" name="TextBox 29">
              <a:extLst>
                <a:ext uri="{FF2B5EF4-FFF2-40B4-BE49-F238E27FC236}">
                  <a16:creationId xmlns:a16="http://schemas.microsoft.com/office/drawing/2014/main" id="{CF4BE2CA-529B-BF4C-9A18-1A4DDCDA476C}"/>
                </a:ext>
              </a:extLst>
            </p:cNvPr>
            <p:cNvSpPr txBox="1"/>
            <p:nvPr/>
          </p:nvSpPr>
          <p:spPr>
            <a:xfrm rot="2523873">
              <a:off x="2226650" y="3172403"/>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piece</a:t>
              </a:r>
            </a:p>
          </p:txBody>
        </p:sp>
        <p:sp>
          <p:nvSpPr>
            <p:cNvPr id="31" name="TextBox 30">
              <a:extLst>
                <a:ext uri="{FF2B5EF4-FFF2-40B4-BE49-F238E27FC236}">
                  <a16:creationId xmlns:a16="http://schemas.microsoft.com/office/drawing/2014/main" id="{5F40C3DE-4C87-1E41-B6BF-821B7F0B6553}"/>
                </a:ext>
              </a:extLst>
            </p:cNvPr>
            <p:cNvSpPr txBox="1"/>
            <p:nvPr/>
          </p:nvSpPr>
          <p:spPr>
            <a:xfrm rot="13221115">
              <a:off x="2817711" y="3074054"/>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none</a:t>
              </a:r>
            </a:p>
          </p:txBody>
        </p:sp>
        <p:sp>
          <p:nvSpPr>
            <p:cNvPr id="32" name="TextBox 31">
              <a:extLst>
                <a:ext uri="{FF2B5EF4-FFF2-40B4-BE49-F238E27FC236}">
                  <a16:creationId xmlns:a16="http://schemas.microsoft.com/office/drawing/2014/main" id="{28694883-3202-8A41-8D15-DCE176F1F0EA}"/>
                </a:ext>
              </a:extLst>
            </p:cNvPr>
            <p:cNvSpPr txBox="1"/>
            <p:nvPr/>
          </p:nvSpPr>
          <p:spPr>
            <a:xfrm rot="17617535">
              <a:off x="2564066" y="212093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always</a:t>
              </a:r>
            </a:p>
          </p:txBody>
        </p:sp>
        <p:sp>
          <p:nvSpPr>
            <p:cNvPr id="33" name="TextBox 32">
              <a:extLst>
                <a:ext uri="{FF2B5EF4-FFF2-40B4-BE49-F238E27FC236}">
                  <a16:creationId xmlns:a16="http://schemas.microsoft.com/office/drawing/2014/main" id="{82E67357-010E-304A-B870-1363E4BCA8E3}"/>
                </a:ext>
              </a:extLst>
            </p:cNvPr>
            <p:cNvSpPr txBox="1"/>
            <p:nvPr/>
          </p:nvSpPr>
          <p:spPr>
            <a:xfrm rot="821708">
              <a:off x="2535177" y="175145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electric</a:t>
              </a:r>
            </a:p>
          </p:txBody>
        </p:sp>
        <p:sp>
          <p:nvSpPr>
            <p:cNvPr id="34" name="TextBox 33">
              <a:extLst>
                <a:ext uri="{FF2B5EF4-FFF2-40B4-BE49-F238E27FC236}">
                  <a16:creationId xmlns:a16="http://schemas.microsoft.com/office/drawing/2014/main" id="{9495B538-ABBF-DC4F-92E4-6B63B0B171D1}"/>
                </a:ext>
              </a:extLst>
            </p:cNvPr>
            <p:cNvSpPr txBox="1"/>
            <p:nvPr/>
          </p:nvSpPr>
          <p:spPr>
            <a:xfrm rot="659975">
              <a:off x="1523521" y="1782914"/>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bike</a:t>
              </a:r>
            </a:p>
          </p:txBody>
        </p:sp>
        <p:sp>
          <p:nvSpPr>
            <p:cNvPr id="35" name="TextBox 34">
              <a:extLst>
                <a:ext uri="{FF2B5EF4-FFF2-40B4-BE49-F238E27FC236}">
                  <a16:creationId xmlns:a16="http://schemas.microsoft.com/office/drawing/2014/main" id="{FC20F58C-5A1E-D84F-A485-CABE39E56F7E}"/>
                </a:ext>
              </a:extLst>
            </p:cNvPr>
            <p:cNvSpPr txBox="1"/>
            <p:nvPr/>
          </p:nvSpPr>
          <p:spPr>
            <a:xfrm rot="20952758">
              <a:off x="2066706" y="2391565"/>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turn</a:t>
              </a:r>
            </a:p>
          </p:txBody>
        </p:sp>
        <p:sp>
          <p:nvSpPr>
            <p:cNvPr id="36" name="TextBox 35">
              <a:extLst>
                <a:ext uri="{FF2B5EF4-FFF2-40B4-BE49-F238E27FC236}">
                  <a16:creationId xmlns:a16="http://schemas.microsoft.com/office/drawing/2014/main" id="{99A78FF7-41A9-0240-87EF-25FED879A87B}"/>
                </a:ext>
              </a:extLst>
            </p:cNvPr>
            <p:cNvSpPr txBox="1"/>
            <p:nvPr/>
          </p:nvSpPr>
          <p:spPr>
            <a:xfrm rot="2717738">
              <a:off x="905866" y="3542109"/>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 cake</a:t>
              </a:r>
            </a:p>
          </p:txBody>
        </p:sp>
        <p:sp>
          <p:nvSpPr>
            <p:cNvPr id="37" name="TextBox 36">
              <a:extLst>
                <a:ext uri="{FF2B5EF4-FFF2-40B4-BE49-F238E27FC236}">
                  <a16:creationId xmlns:a16="http://schemas.microsoft.com/office/drawing/2014/main" id="{8E25D981-038C-E145-B61E-636B33C87CDA}"/>
                </a:ext>
              </a:extLst>
            </p:cNvPr>
            <p:cNvSpPr txBox="1"/>
            <p:nvPr/>
          </p:nvSpPr>
          <p:spPr>
            <a:xfrm rot="1275588">
              <a:off x="3393497" y="2567313"/>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me</a:t>
              </a:r>
            </a:p>
          </p:txBody>
        </p:sp>
        <p:sp>
          <p:nvSpPr>
            <p:cNvPr id="38" name="TextBox 37">
              <a:extLst>
                <a:ext uri="{FF2B5EF4-FFF2-40B4-BE49-F238E27FC236}">
                  <a16:creationId xmlns:a16="http://schemas.microsoft.com/office/drawing/2014/main" id="{9BA601BF-C0CD-8E41-9963-AC863DDEC55C}"/>
                </a:ext>
              </a:extLst>
            </p:cNvPr>
            <p:cNvSpPr txBox="1"/>
            <p:nvPr/>
          </p:nvSpPr>
          <p:spPr>
            <a:xfrm rot="19808033">
              <a:off x="3298638" y="231421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hard</a:t>
              </a:r>
            </a:p>
          </p:txBody>
        </p:sp>
        <p:sp>
          <p:nvSpPr>
            <p:cNvPr id="39" name="TextBox 38">
              <a:extLst>
                <a:ext uri="{FF2B5EF4-FFF2-40B4-BE49-F238E27FC236}">
                  <a16:creationId xmlns:a16="http://schemas.microsoft.com/office/drawing/2014/main" id="{1D4084DF-9529-3947-816D-962F14E24034}"/>
                </a:ext>
              </a:extLst>
            </p:cNvPr>
            <p:cNvSpPr txBox="1"/>
            <p:nvPr/>
          </p:nvSpPr>
          <p:spPr>
            <a:xfrm rot="1257946">
              <a:off x="3135724" y="207247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like</a:t>
              </a:r>
            </a:p>
          </p:txBody>
        </p:sp>
        <p:sp>
          <p:nvSpPr>
            <p:cNvPr id="40" name="TextBox 39">
              <a:extLst>
                <a:ext uri="{FF2B5EF4-FFF2-40B4-BE49-F238E27FC236}">
                  <a16:creationId xmlns:a16="http://schemas.microsoft.com/office/drawing/2014/main" id="{FA06FD74-DE61-3C45-A17E-0EA406F19DBB}"/>
                </a:ext>
              </a:extLst>
            </p:cNvPr>
            <p:cNvSpPr txBox="1"/>
            <p:nvPr/>
          </p:nvSpPr>
          <p:spPr>
            <a:xfrm rot="410307">
              <a:off x="1331035" y="339392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foot</a:t>
              </a:r>
            </a:p>
          </p:txBody>
        </p:sp>
        <p:sp>
          <p:nvSpPr>
            <p:cNvPr id="41" name="TextBox 40">
              <a:extLst>
                <a:ext uri="{FF2B5EF4-FFF2-40B4-BE49-F238E27FC236}">
                  <a16:creationId xmlns:a16="http://schemas.microsoft.com/office/drawing/2014/main" id="{424103AC-5B17-DB41-841E-73F43883DF01}"/>
                </a:ext>
              </a:extLst>
            </p:cNvPr>
            <p:cNvSpPr txBox="1"/>
            <p:nvPr/>
          </p:nvSpPr>
          <p:spPr>
            <a:xfrm rot="4382591">
              <a:off x="3366747" y="1845801"/>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salad</a:t>
              </a:r>
            </a:p>
          </p:txBody>
        </p:sp>
        <p:sp>
          <p:nvSpPr>
            <p:cNvPr id="42" name="TextBox 41">
              <a:extLst>
                <a:ext uri="{FF2B5EF4-FFF2-40B4-BE49-F238E27FC236}">
                  <a16:creationId xmlns:a16="http://schemas.microsoft.com/office/drawing/2014/main" id="{EE990CCB-4678-204A-BD6F-428ECCB94E1C}"/>
                </a:ext>
              </a:extLst>
            </p:cNvPr>
            <p:cNvSpPr txBox="1"/>
            <p:nvPr/>
          </p:nvSpPr>
          <p:spPr>
            <a:xfrm rot="1647641">
              <a:off x="3754408" y="1855654"/>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come</a:t>
              </a:r>
            </a:p>
          </p:txBody>
        </p:sp>
        <p:sp>
          <p:nvSpPr>
            <p:cNvPr id="43" name="TextBox 42">
              <a:extLst>
                <a:ext uri="{FF2B5EF4-FFF2-40B4-BE49-F238E27FC236}">
                  <a16:creationId xmlns:a16="http://schemas.microsoft.com/office/drawing/2014/main" id="{7BE47086-B8E7-3641-838C-520616A99164}"/>
                </a:ext>
              </a:extLst>
            </p:cNvPr>
            <p:cNvSpPr txBox="1"/>
            <p:nvPr/>
          </p:nvSpPr>
          <p:spPr>
            <a:xfrm rot="978092">
              <a:off x="2134568" y="349666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late</a:t>
              </a:r>
            </a:p>
          </p:txBody>
        </p:sp>
        <p:sp>
          <p:nvSpPr>
            <p:cNvPr id="44" name="TextBox 43">
              <a:extLst>
                <a:ext uri="{FF2B5EF4-FFF2-40B4-BE49-F238E27FC236}">
                  <a16:creationId xmlns:a16="http://schemas.microsoft.com/office/drawing/2014/main" id="{B7B8D025-3CB3-5442-9DE0-066FC6F7FA20}"/>
                </a:ext>
              </a:extLst>
            </p:cNvPr>
            <p:cNvSpPr txBox="1"/>
            <p:nvPr/>
          </p:nvSpPr>
          <p:spPr>
            <a:xfrm rot="18776445">
              <a:off x="4086709" y="1840541"/>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early</a:t>
              </a:r>
            </a:p>
          </p:txBody>
        </p:sp>
        <p:sp>
          <p:nvSpPr>
            <p:cNvPr id="45" name="TextBox 44">
              <a:extLst>
                <a:ext uri="{FF2B5EF4-FFF2-40B4-BE49-F238E27FC236}">
                  <a16:creationId xmlns:a16="http://schemas.microsoft.com/office/drawing/2014/main" id="{B45895A0-7AEB-5C44-944F-6FB4EC340A0B}"/>
                </a:ext>
              </a:extLst>
            </p:cNvPr>
            <p:cNvSpPr txBox="1"/>
            <p:nvPr/>
          </p:nvSpPr>
          <p:spPr>
            <a:xfrm rot="7371318">
              <a:off x="4058503" y="378840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phone</a:t>
              </a:r>
            </a:p>
          </p:txBody>
        </p:sp>
        <p:sp>
          <p:nvSpPr>
            <p:cNvPr id="46" name="TextBox 45">
              <a:extLst>
                <a:ext uri="{FF2B5EF4-FFF2-40B4-BE49-F238E27FC236}">
                  <a16:creationId xmlns:a16="http://schemas.microsoft.com/office/drawing/2014/main" id="{4F6FC800-75C9-7146-A63D-F0BCF5E7C476}"/>
                </a:ext>
              </a:extLst>
            </p:cNvPr>
            <p:cNvSpPr txBox="1"/>
            <p:nvPr/>
          </p:nvSpPr>
          <p:spPr>
            <a:xfrm rot="1208120">
              <a:off x="4018089" y="233173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doctor</a:t>
              </a:r>
            </a:p>
          </p:txBody>
        </p:sp>
        <p:sp>
          <p:nvSpPr>
            <p:cNvPr id="47" name="TextBox 46">
              <a:extLst>
                <a:ext uri="{FF2B5EF4-FFF2-40B4-BE49-F238E27FC236}">
                  <a16:creationId xmlns:a16="http://schemas.microsoft.com/office/drawing/2014/main" id="{5B24B713-1D2E-0A41-9263-CE3DDF8DDE0A}"/>
                </a:ext>
              </a:extLst>
            </p:cNvPr>
            <p:cNvSpPr txBox="1"/>
            <p:nvPr/>
          </p:nvSpPr>
          <p:spPr>
            <a:xfrm rot="19350487">
              <a:off x="3060205" y="3027605"/>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pay</a:t>
              </a:r>
            </a:p>
          </p:txBody>
        </p:sp>
        <p:sp>
          <p:nvSpPr>
            <p:cNvPr id="48" name="TextBox 47">
              <a:extLst>
                <a:ext uri="{FF2B5EF4-FFF2-40B4-BE49-F238E27FC236}">
                  <a16:creationId xmlns:a16="http://schemas.microsoft.com/office/drawing/2014/main" id="{5DE5A085-C3C5-7849-BEFB-EEB1476A87CD}"/>
                </a:ext>
              </a:extLst>
            </p:cNvPr>
            <p:cNvSpPr txBox="1"/>
            <p:nvPr/>
          </p:nvSpPr>
          <p:spPr>
            <a:xfrm rot="17862553">
              <a:off x="2286968" y="364906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go</a:t>
              </a:r>
            </a:p>
          </p:txBody>
        </p:sp>
        <p:sp>
          <p:nvSpPr>
            <p:cNvPr id="49" name="TextBox 48">
              <a:extLst>
                <a:ext uri="{FF2B5EF4-FFF2-40B4-BE49-F238E27FC236}">
                  <a16:creationId xmlns:a16="http://schemas.microsoft.com/office/drawing/2014/main" id="{CEFA9AD3-613F-2944-A104-B4FB4327DD25}"/>
                </a:ext>
              </a:extLst>
            </p:cNvPr>
            <p:cNvSpPr txBox="1"/>
            <p:nvPr/>
          </p:nvSpPr>
          <p:spPr>
            <a:xfrm rot="20947931">
              <a:off x="911135" y="3902521"/>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he</a:t>
              </a:r>
            </a:p>
          </p:txBody>
        </p:sp>
        <p:sp>
          <p:nvSpPr>
            <p:cNvPr id="50" name="TextBox 49">
              <a:extLst>
                <a:ext uri="{FF2B5EF4-FFF2-40B4-BE49-F238E27FC236}">
                  <a16:creationId xmlns:a16="http://schemas.microsoft.com/office/drawing/2014/main" id="{BF8D919C-BF9E-0D4A-BC49-C31FE45AFFCD}"/>
                </a:ext>
              </a:extLst>
            </p:cNvPr>
            <p:cNvSpPr txBox="1"/>
            <p:nvPr/>
          </p:nvSpPr>
          <p:spPr>
            <a:xfrm rot="19350487">
              <a:off x="4254673" y="237232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code</a:t>
              </a:r>
            </a:p>
          </p:txBody>
        </p:sp>
        <p:sp>
          <p:nvSpPr>
            <p:cNvPr id="51" name="TextBox 50">
              <a:extLst>
                <a:ext uri="{FF2B5EF4-FFF2-40B4-BE49-F238E27FC236}">
                  <a16:creationId xmlns:a16="http://schemas.microsoft.com/office/drawing/2014/main" id="{0170F13F-8608-C240-9B14-EAFF1852278C}"/>
                </a:ext>
              </a:extLst>
            </p:cNvPr>
            <p:cNvSpPr txBox="1"/>
            <p:nvPr/>
          </p:nvSpPr>
          <p:spPr>
            <a:xfrm rot="1016995">
              <a:off x="4239109" y="1992941"/>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part</a:t>
              </a:r>
            </a:p>
          </p:txBody>
        </p:sp>
        <p:sp>
          <p:nvSpPr>
            <p:cNvPr id="52" name="TextBox 51">
              <a:extLst>
                <a:ext uri="{FF2B5EF4-FFF2-40B4-BE49-F238E27FC236}">
                  <a16:creationId xmlns:a16="http://schemas.microsoft.com/office/drawing/2014/main" id="{2573976E-0C8C-8F48-B355-478C8DCE1EE3}"/>
                </a:ext>
              </a:extLst>
            </p:cNvPr>
            <p:cNvSpPr txBox="1"/>
            <p:nvPr/>
          </p:nvSpPr>
          <p:spPr>
            <a:xfrm rot="1273427">
              <a:off x="2726326" y="3619687"/>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dress</a:t>
              </a:r>
            </a:p>
          </p:txBody>
        </p:sp>
        <p:sp>
          <p:nvSpPr>
            <p:cNvPr id="53" name="TextBox 52">
              <a:extLst>
                <a:ext uri="{FF2B5EF4-FFF2-40B4-BE49-F238E27FC236}">
                  <a16:creationId xmlns:a16="http://schemas.microsoft.com/office/drawing/2014/main" id="{73A9D974-7783-0C47-B558-40ECD2254817}"/>
                </a:ext>
              </a:extLst>
            </p:cNvPr>
            <p:cNvSpPr txBox="1"/>
            <p:nvPr/>
          </p:nvSpPr>
          <p:spPr>
            <a:xfrm rot="1957423">
              <a:off x="3847808" y="285337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line</a:t>
              </a:r>
            </a:p>
          </p:txBody>
        </p:sp>
        <p:sp>
          <p:nvSpPr>
            <p:cNvPr id="54" name="TextBox 53">
              <a:extLst>
                <a:ext uri="{FF2B5EF4-FFF2-40B4-BE49-F238E27FC236}">
                  <a16:creationId xmlns:a16="http://schemas.microsoft.com/office/drawing/2014/main" id="{03ECC4BA-1263-2D49-9AAD-66E8D9A5BA35}"/>
                </a:ext>
              </a:extLst>
            </p:cNvPr>
            <p:cNvSpPr txBox="1"/>
            <p:nvPr/>
          </p:nvSpPr>
          <p:spPr>
            <a:xfrm rot="20017093">
              <a:off x="3492710" y="3124255"/>
              <a:ext cx="865756"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comedy</a:t>
              </a:r>
            </a:p>
          </p:txBody>
        </p:sp>
        <p:sp>
          <p:nvSpPr>
            <p:cNvPr id="55" name="TextBox 54">
              <a:extLst>
                <a:ext uri="{FF2B5EF4-FFF2-40B4-BE49-F238E27FC236}">
                  <a16:creationId xmlns:a16="http://schemas.microsoft.com/office/drawing/2014/main" id="{97C68776-C778-0A41-9123-9674E7F397FF}"/>
                </a:ext>
              </a:extLst>
            </p:cNvPr>
            <p:cNvSpPr txBox="1"/>
            <p:nvPr/>
          </p:nvSpPr>
          <p:spPr>
            <a:xfrm rot="14575409">
              <a:off x="1472238" y="3846604"/>
              <a:ext cx="923600"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balance</a:t>
              </a:r>
            </a:p>
          </p:txBody>
        </p:sp>
        <p:sp>
          <p:nvSpPr>
            <p:cNvPr id="56" name="TextBox 55">
              <a:extLst>
                <a:ext uri="{FF2B5EF4-FFF2-40B4-BE49-F238E27FC236}">
                  <a16:creationId xmlns:a16="http://schemas.microsoft.com/office/drawing/2014/main" id="{07E2A0B0-ACD2-4748-9A6F-018A25650181}"/>
                </a:ext>
              </a:extLst>
            </p:cNvPr>
            <p:cNvSpPr txBox="1"/>
            <p:nvPr/>
          </p:nvSpPr>
          <p:spPr>
            <a:xfrm rot="5400000">
              <a:off x="1778123" y="1835389"/>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party</a:t>
              </a:r>
            </a:p>
          </p:txBody>
        </p:sp>
        <p:sp>
          <p:nvSpPr>
            <p:cNvPr id="57" name="TextBox 56">
              <a:extLst>
                <a:ext uri="{FF2B5EF4-FFF2-40B4-BE49-F238E27FC236}">
                  <a16:creationId xmlns:a16="http://schemas.microsoft.com/office/drawing/2014/main" id="{132FEE21-D192-634B-BE15-41A34F1F4DC1}"/>
                </a:ext>
              </a:extLst>
            </p:cNvPr>
            <p:cNvSpPr txBox="1"/>
            <p:nvPr/>
          </p:nvSpPr>
          <p:spPr>
            <a:xfrm rot="1577726">
              <a:off x="2402894" y="2740162"/>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time</a:t>
              </a:r>
            </a:p>
          </p:txBody>
        </p:sp>
        <p:sp>
          <p:nvSpPr>
            <p:cNvPr id="58" name="TextBox 57">
              <a:extLst>
                <a:ext uri="{FF2B5EF4-FFF2-40B4-BE49-F238E27FC236}">
                  <a16:creationId xmlns:a16="http://schemas.microsoft.com/office/drawing/2014/main" id="{1769413B-23D9-8A47-837C-462B3E0E718D}"/>
                </a:ext>
              </a:extLst>
            </p:cNvPr>
            <p:cNvSpPr txBox="1"/>
            <p:nvPr/>
          </p:nvSpPr>
          <p:spPr>
            <a:xfrm rot="20365521">
              <a:off x="1765570" y="372715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sense</a:t>
              </a:r>
            </a:p>
          </p:txBody>
        </p:sp>
        <p:sp>
          <p:nvSpPr>
            <p:cNvPr id="59" name="TextBox 58">
              <a:extLst>
                <a:ext uri="{FF2B5EF4-FFF2-40B4-BE49-F238E27FC236}">
                  <a16:creationId xmlns:a16="http://schemas.microsoft.com/office/drawing/2014/main" id="{02DC81F7-CC62-164B-B9CF-18BF841D2D91}"/>
                </a:ext>
              </a:extLst>
            </p:cNvPr>
            <p:cNvSpPr txBox="1"/>
            <p:nvPr/>
          </p:nvSpPr>
          <p:spPr>
            <a:xfrm rot="2175135">
              <a:off x="3699482" y="387955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cold</a:t>
              </a:r>
            </a:p>
          </p:txBody>
        </p:sp>
        <p:sp>
          <p:nvSpPr>
            <p:cNvPr id="60" name="TextBox 59">
              <a:extLst>
                <a:ext uri="{FF2B5EF4-FFF2-40B4-BE49-F238E27FC236}">
                  <a16:creationId xmlns:a16="http://schemas.microsoft.com/office/drawing/2014/main" id="{5EFDA12A-D277-8443-BD1D-E4F2D88AD3D2}"/>
                </a:ext>
              </a:extLst>
            </p:cNvPr>
            <p:cNvSpPr txBox="1"/>
            <p:nvPr/>
          </p:nvSpPr>
          <p:spPr>
            <a:xfrm rot="20615172">
              <a:off x="3899763" y="340343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debt</a:t>
              </a:r>
            </a:p>
          </p:txBody>
        </p:sp>
        <p:sp>
          <p:nvSpPr>
            <p:cNvPr id="61" name="TextBox 60">
              <a:extLst>
                <a:ext uri="{FF2B5EF4-FFF2-40B4-BE49-F238E27FC236}">
                  <a16:creationId xmlns:a16="http://schemas.microsoft.com/office/drawing/2014/main" id="{6E7BCB9C-0412-4C4E-B9CA-BB929C889694}"/>
                </a:ext>
              </a:extLst>
            </p:cNvPr>
            <p:cNvSpPr txBox="1"/>
            <p:nvPr/>
          </p:nvSpPr>
          <p:spPr>
            <a:xfrm rot="19070493">
              <a:off x="3057900" y="370038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sun</a:t>
              </a:r>
            </a:p>
          </p:txBody>
        </p:sp>
        <p:sp>
          <p:nvSpPr>
            <p:cNvPr id="62" name="TextBox 61">
              <a:extLst>
                <a:ext uri="{FF2B5EF4-FFF2-40B4-BE49-F238E27FC236}">
                  <a16:creationId xmlns:a16="http://schemas.microsoft.com/office/drawing/2014/main" id="{B0D40926-47C7-6546-BADF-A8F1A1888979}"/>
                </a:ext>
              </a:extLst>
            </p:cNvPr>
            <p:cNvSpPr txBox="1"/>
            <p:nvPr/>
          </p:nvSpPr>
          <p:spPr>
            <a:xfrm rot="403738">
              <a:off x="2406553" y="394763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tech</a:t>
              </a:r>
            </a:p>
          </p:txBody>
        </p:sp>
        <p:sp>
          <p:nvSpPr>
            <p:cNvPr id="63" name="TextBox 62">
              <a:extLst>
                <a:ext uri="{FF2B5EF4-FFF2-40B4-BE49-F238E27FC236}">
                  <a16:creationId xmlns:a16="http://schemas.microsoft.com/office/drawing/2014/main" id="{E3EC1D32-AF97-524F-B47C-43410F9B1B18}"/>
                </a:ext>
              </a:extLst>
            </p:cNvPr>
            <p:cNvSpPr txBox="1"/>
            <p:nvPr/>
          </p:nvSpPr>
          <p:spPr>
            <a:xfrm rot="20652811">
              <a:off x="3333172" y="399079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equal</a:t>
              </a:r>
            </a:p>
          </p:txBody>
        </p:sp>
        <p:sp>
          <p:nvSpPr>
            <p:cNvPr id="64" name="TextBox 63">
              <a:extLst>
                <a:ext uri="{FF2B5EF4-FFF2-40B4-BE49-F238E27FC236}">
                  <a16:creationId xmlns:a16="http://schemas.microsoft.com/office/drawing/2014/main" id="{7F502A7B-5F8B-9041-AE57-E245145D4B2F}"/>
                </a:ext>
              </a:extLst>
            </p:cNvPr>
            <p:cNvSpPr txBox="1"/>
            <p:nvPr/>
          </p:nvSpPr>
          <p:spPr>
            <a:xfrm rot="2536546">
              <a:off x="4287324" y="285036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ball</a:t>
              </a:r>
            </a:p>
          </p:txBody>
        </p:sp>
        <p:sp>
          <p:nvSpPr>
            <p:cNvPr id="65" name="TextBox 64">
              <a:extLst>
                <a:ext uri="{FF2B5EF4-FFF2-40B4-BE49-F238E27FC236}">
                  <a16:creationId xmlns:a16="http://schemas.microsoft.com/office/drawing/2014/main" id="{E7F04885-B460-5240-A1AB-268D6D670356}"/>
                </a:ext>
              </a:extLst>
            </p:cNvPr>
            <p:cNvSpPr txBox="1"/>
            <p:nvPr/>
          </p:nvSpPr>
          <p:spPr>
            <a:xfrm rot="2536546">
              <a:off x="4250534" y="3822582"/>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call</a:t>
              </a:r>
            </a:p>
          </p:txBody>
        </p:sp>
        <p:sp>
          <p:nvSpPr>
            <p:cNvPr id="66" name="TextBox 65">
              <a:extLst>
                <a:ext uri="{FF2B5EF4-FFF2-40B4-BE49-F238E27FC236}">
                  <a16:creationId xmlns:a16="http://schemas.microsoft.com/office/drawing/2014/main" id="{53C32478-92E4-2A49-8F2B-AE466C86EC45}"/>
                </a:ext>
              </a:extLst>
            </p:cNvPr>
            <p:cNvSpPr txBox="1"/>
            <p:nvPr/>
          </p:nvSpPr>
          <p:spPr>
            <a:xfrm rot="21363296">
              <a:off x="4261040" y="345471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lane</a:t>
              </a:r>
            </a:p>
          </p:txBody>
        </p:sp>
        <p:sp>
          <p:nvSpPr>
            <p:cNvPr id="67" name="TextBox 66">
              <a:extLst>
                <a:ext uri="{FF2B5EF4-FFF2-40B4-BE49-F238E27FC236}">
                  <a16:creationId xmlns:a16="http://schemas.microsoft.com/office/drawing/2014/main" id="{55DB799D-ACAE-5348-A4FF-741374E1F51A}"/>
                </a:ext>
              </a:extLst>
            </p:cNvPr>
            <p:cNvSpPr txBox="1"/>
            <p:nvPr/>
          </p:nvSpPr>
          <p:spPr>
            <a:xfrm rot="18192921">
              <a:off x="1102619" y="389116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cook</a:t>
              </a:r>
            </a:p>
          </p:txBody>
        </p:sp>
        <p:sp>
          <p:nvSpPr>
            <p:cNvPr id="68" name="TextBox 67">
              <a:extLst>
                <a:ext uri="{FF2B5EF4-FFF2-40B4-BE49-F238E27FC236}">
                  <a16:creationId xmlns:a16="http://schemas.microsoft.com/office/drawing/2014/main" id="{F385BBEE-ECF9-9149-9F21-9D689AD74D6D}"/>
                </a:ext>
              </a:extLst>
            </p:cNvPr>
            <p:cNvSpPr txBox="1"/>
            <p:nvPr/>
          </p:nvSpPr>
          <p:spPr>
            <a:xfrm rot="4115164">
              <a:off x="2687577" y="190385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next</a:t>
              </a:r>
            </a:p>
          </p:txBody>
        </p:sp>
        <p:sp>
          <p:nvSpPr>
            <p:cNvPr id="69" name="TextBox 68">
              <a:extLst>
                <a:ext uri="{FF2B5EF4-FFF2-40B4-BE49-F238E27FC236}">
                  <a16:creationId xmlns:a16="http://schemas.microsoft.com/office/drawing/2014/main" id="{C4C0FCE7-7E86-3447-A3F5-CBE50DC6FBC5}"/>
                </a:ext>
              </a:extLst>
            </p:cNvPr>
            <p:cNvSpPr txBox="1"/>
            <p:nvPr/>
          </p:nvSpPr>
          <p:spPr>
            <a:xfrm rot="1833606">
              <a:off x="2503497" y="324073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term</a:t>
              </a:r>
            </a:p>
          </p:txBody>
        </p:sp>
        <p:sp>
          <p:nvSpPr>
            <p:cNvPr id="70" name="TextBox 69">
              <a:extLst>
                <a:ext uri="{FF2B5EF4-FFF2-40B4-BE49-F238E27FC236}">
                  <a16:creationId xmlns:a16="http://schemas.microsoft.com/office/drawing/2014/main" id="{20A06FCD-993F-9748-A585-51D06DEF81F2}"/>
                </a:ext>
              </a:extLst>
            </p:cNvPr>
            <p:cNvSpPr txBox="1"/>
            <p:nvPr/>
          </p:nvSpPr>
          <p:spPr>
            <a:xfrm rot="17593120">
              <a:off x="908230" y="291270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smart</a:t>
              </a:r>
            </a:p>
          </p:txBody>
        </p:sp>
      </p:grpSp>
      <p:grpSp>
        <p:nvGrpSpPr>
          <p:cNvPr id="72" name="Group 71">
            <a:extLst>
              <a:ext uri="{FF2B5EF4-FFF2-40B4-BE49-F238E27FC236}">
                <a16:creationId xmlns:a16="http://schemas.microsoft.com/office/drawing/2014/main" id="{95166C02-7F9C-B94F-9B24-D8B3B40F0582}"/>
              </a:ext>
            </a:extLst>
          </p:cNvPr>
          <p:cNvGrpSpPr/>
          <p:nvPr/>
        </p:nvGrpSpPr>
        <p:grpSpPr>
          <a:xfrm>
            <a:off x="6409461" y="8401950"/>
            <a:ext cx="11054902" cy="1834291"/>
            <a:chOff x="808083" y="3931866"/>
            <a:chExt cx="11054902" cy="1834291"/>
          </a:xfrm>
        </p:grpSpPr>
        <p:sp>
          <p:nvSpPr>
            <p:cNvPr id="73" name="Rectangle 72">
              <a:extLst>
                <a:ext uri="{FF2B5EF4-FFF2-40B4-BE49-F238E27FC236}">
                  <a16:creationId xmlns:a16="http://schemas.microsoft.com/office/drawing/2014/main" id="{D00EF005-E691-294E-BB49-9C8FA2A717A3}"/>
                </a:ext>
              </a:extLst>
            </p:cNvPr>
            <p:cNvSpPr/>
            <p:nvPr/>
          </p:nvSpPr>
          <p:spPr>
            <a:xfrm>
              <a:off x="808083" y="3934805"/>
              <a:ext cx="1674122" cy="1183452"/>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 data</a:t>
              </a:r>
            </a:p>
          </p:txBody>
        </p:sp>
        <p:sp>
          <p:nvSpPr>
            <p:cNvPr id="74" name="Rectangle 73">
              <a:extLst>
                <a:ext uri="{FF2B5EF4-FFF2-40B4-BE49-F238E27FC236}">
                  <a16:creationId xmlns:a16="http://schemas.microsoft.com/office/drawing/2014/main" id="{A9A49595-0C85-2A4E-BFAE-0A6A7DFB8683}"/>
                </a:ext>
              </a:extLst>
            </p:cNvPr>
            <p:cNvSpPr/>
            <p:nvPr/>
          </p:nvSpPr>
          <p:spPr>
            <a:xfrm>
              <a:off x="6425198" y="3931866"/>
              <a:ext cx="2217420" cy="118563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Vectorization</a:t>
              </a:r>
            </a:p>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(Convert to numbers)</a:t>
              </a:r>
            </a:p>
          </p:txBody>
        </p:sp>
        <p:sp>
          <p:nvSpPr>
            <p:cNvPr id="75" name="Rectangle 74">
              <a:extLst>
                <a:ext uri="{FF2B5EF4-FFF2-40B4-BE49-F238E27FC236}">
                  <a16:creationId xmlns:a16="http://schemas.microsoft.com/office/drawing/2014/main" id="{D2B2498E-0EC8-374A-9030-7411C9853CC0}"/>
                </a:ext>
              </a:extLst>
            </p:cNvPr>
            <p:cNvSpPr/>
            <p:nvPr/>
          </p:nvSpPr>
          <p:spPr>
            <a:xfrm>
              <a:off x="9335405" y="3934044"/>
              <a:ext cx="2315308" cy="1183452"/>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 ML Model using numerical data</a:t>
              </a:r>
            </a:p>
          </p:txBody>
        </p:sp>
        <p:cxnSp>
          <p:nvCxnSpPr>
            <p:cNvPr id="76" name="Straight Arrow Connector 75">
              <a:extLst>
                <a:ext uri="{FF2B5EF4-FFF2-40B4-BE49-F238E27FC236}">
                  <a16:creationId xmlns:a16="http://schemas.microsoft.com/office/drawing/2014/main" id="{3E45D872-896E-444B-AAE7-5F5EF3D877A5}"/>
                </a:ext>
              </a:extLst>
            </p:cNvPr>
            <p:cNvCxnSpPr>
              <a:cxnSpLocks/>
              <a:stCxn id="74" idx="3"/>
              <a:endCxn id="75" idx="1"/>
            </p:cNvCxnSpPr>
            <p:nvPr/>
          </p:nvCxnSpPr>
          <p:spPr>
            <a:xfrm>
              <a:off x="8642618" y="4524681"/>
              <a:ext cx="692787" cy="1089"/>
            </a:xfrm>
            <a:prstGeom prst="straightConnector1">
              <a:avLst/>
            </a:prstGeom>
            <a:ln w="222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4AA52020-7DAC-FC48-8A6F-A6249826E115}"/>
                </a:ext>
              </a:extLst>
            </p:cNvPr>
            <p:cNvSpPr/>
            <p:nvPr/>
          </p:nvSpPr>
          <p:spPr>
            <a:xfrm>
              <a:off x="3095070" y="3932628"/>
              <a:ext cx="2914555" cy="118563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 preprocessing</a:t>
              </a:r>
            </a:p>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(Cleaning and formatting)</a:t>
              </a:r>
            </a:p>
          </p:txBody>
        </p:sp>
        <p:cxnSp>
          <p:nvCxnSpPr>
            <p:cNvPr id="78" name="Straight Arrow Connector 77">
              <a:extLst>
                <a:ext uri="{FF2B5EF4-FFF2-40B4-BE49-F238E27FC236}">
                  <a16:creationId xmlns:a16="http://schemas.microsoft.com/office/drawing/2014/main" id="{7812C10D-8F24-1D4B-A82C-4DEA63C596D8}"/>
                </a:ext>
              </a:extLst>
            </p:cNvPr>
            <p:cNvCxnSpPr>
              <a:cxnSpLocks/>
              <a:stCxn id="73" idx="3"/>
              <a:endCxn id="77" idx="1"/>
            </p:cNvCxnSpPr>
            <p:nvPr/>
          </p:nvCxnSpPr>
          <p:spPr>
            <a:xfrm flipV="1">
              <a:off x="2482205" y="4525443"/>
              <a:ext cx="612865" cy="1088"/>
            </a:xfrm>
            <a:prstGeom prst="straightConnector1">
              <a:avLst/>
            </a:prstGeom>
            <a:ln w="222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8B368EA-ED63-3943-9FD5-9B7A98C94E4B}"/>
                </a:ext>
              </a:extLst>
            </p:cNvPr>
            <p:cNvCxnSpPr>
              <a:cxnSpLocks/>
              <a:stCxn id="77" idx="3"/>
              <a:endCxn id="74" idx="1"/>
            </p:cNvCxnSpPr>
            <p:nvPr/>
          </p:nvCxnSpPr>
          <p:spPr>
            <a:xfrm flipV="1">
              <a:off x="6009625" y="4524681"/>
              <a:ext cx="415573" cy="762"/>
            </a:xfrm>
            <a:prstGeom prst="straightConnector1">
              <a:avLst/>
            </a:prstGeom>
            <a:ln w="222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B347D54D-7FBD-4E48-9CC3-4BAEAFDAB26E}"/>
                </a:ext>
              </a:extLst>
            </p:cNvPr>
            <p:cNvSpPr/>
            <p:nvPr/>
          </p:nvSpPr>
          <p:spPr>
            <a:xfrm>
              <a:off x="6815602" y="5304492"/>
              <a:ext cx="1436612" cy="338554"/>
            </a:xfrm>
            <a:prstGeom prst="rect">
              <a:avLst/>
            </a:prstGeom>
          </p:spPr>
          <p:txBody>
            <a:bodyPr wrap="none">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Bag of Words</a:t>
              </a:r>
            </a:p>
          </p:txBody>
        </p:sp>
        <p:sp>
          <p:nvSpPr>
            <p:cNvPr id="81" name="Rectangle 80">
              <a:extLst>
                <a:ext uri="{FF2B5EF4-FFF2-40B4-BE49-F238E27FC236}">
                  <a16:creationId xmlns:a16="http://schemas.microsoft.com/office/drawing/2014/main" id="{C2E8FFCC-91D9-7841-B1D8-7062AE575CF8}"/>
                </a:ext>
              </a:extLst>
            </p:cNvPr>
            <p:cNvSpPr/>
            <p:nvPr/>
          </p:nvSpPr>
          <p:spPr>
            <a:xfrm>
              <a:off x="3228106" y="5181381"/>
              <a:ext cx="2648482" cy="584775"/>
            </a:xfrm>
            <a:prstGeom prst="rect">
              <a:avLst/>
            </a:prstGeom>
          </p:spPr>
          <p:txBody>
            <a:bodyPr wrap="non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Stop words removal,</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Stemming, Lemmatization</a:t>
              </a:r>
            </a:p>
          </p:txBody>
        </p:sp>
        <p:sp>
          <p:nvSpPr>
            <p:cNvPr id="82" name="Rectangle 81">
              <a:extLst>
                <a:ext uri="{FF2B5EF4-FFF2-40B4-BE49-F238E27FC236}">
                  <a16:creationId xmlns:a16="http://schemas.microsoft.com/office/drawing/2014/main" id="{A25B8F43-9304-4348-838A-3DF8E88182B4}"/>
                </a:ext>
              </a:extLst>
            </p:cNvPr>
            <p:cNvSpPr/>
            <p:nvPr/>
          </p:nvSpPr>
          <p:spPr>
            <a:xfrm>
              <a:off x="9123132" y="5181382"/>
              <a:ext cx="2739853" cy="584775"/>
            </a:xfrm>
            <a:prstGeom prst="rect">
              <a:avLst/>
            </a:prstGeom>
          </p:spPr>
          <p:txBody>
            <a:bodyPr wrap="non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K Nearest Neighbors (KNN),</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Neural Network, etc.</a:t>
              </a:r>
            </a:p>
          </p:txBody>
        </p:sp>
      </p:grpSp>
    </p:spTree>
    <p:extLst>
      <p:ext uri="{BB962C8B-B14F-4D97-AF65-F5344CB8AC3E}">
        <p14:creationId xmlns:p14="http://schemas.microsoft.com/office/powerpoint/2010/main" val="902859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EDA Process</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11</a:t>
            </a:fld>
            <a:endParaRPr lang="en-US" dirty="0"/>
          </a:p>
        </p:txBody>
      </p:sp>
      <p:sp>
        <p:nvSpPr>
          <p:cNvPr id="7" name="Rectangle 6">
            <a:extLst>
              <a:ext uri="{FF2B5EF4-FFF2-40B4-BE49-F238E27FC236}">
                <a16:creationId xmlns:a16="http://schemas.microsoft.com/office/drawing/2014/main" id="{5E4339C7-B6C1-554A-A92D-9AB7DD5BBF8C}"/>
              </a:ext>
            </a:extLst>
          </p:cNvPr>
          <p:cNvSpPr/>
          <p:nvPr/>
        </p:nvSpPr>
        <p:spPr>
          <a:xfrm>
            <a:off x="2036762" y="2749183"/>
            <a:ext cx="21083587" cy="1107996"/>
          </a:xfrm>
          <a:prstGeom prst="rect">
            <a:avLst/>
          </a:prstGeom>
        </p:spPr>
        <p:txBody>
          <a:bodyPr wrap="square">
            <a:spAutoFit/>
          </a:bodyPr>
          <a:lstStyle/>
          <a:p>
            <a:pPr algn="just"/>
            <a:endParaRPr lang="en-US" sz="6600" dirty="0"/>
          </a:p>
        </p:txBody>
      </p:sp>
      <p:sp>
        <p:nvSpPr>
          <p:cNvPr id="6" name="CuadroTexto 4">
            <a:extLst>
              <a:ext uri="{FF2B5EF4-FFF2-40B4-BE49-F238E27FC236}">
                <a16:creationId xmlns:a16="http://schemas.microsoft.com/office/drawing/2014/main" id="{267220F9-F85A-3442-9F62-EACE6AADB299}"/>
              </a:ext>
            </a:extLst>
          </p:cNvPr>
          <p:cNvSpPr txBox="1"/>
          <p:nvPr/>
        </p:nvSpPr>
        <p:spPr>
          <a:xfrm>
            <a:off x="642583" y="5840835"/>
            <a:ext cx="18361033" cy="6247864"/>
          </a:xfrm>
          <a:prstGeom prst="rect">
            <a:avLst/>
          </a:prstGeom>
          <a:noFill/>
        </p:spPr>
        <p:txBody>
          <a:bodyPr wrap="square" lIns="91440" tIns="45720" rIns="91440" bIns="45720" rtlCol="0" anchor="t">
            <a:spAutoFit/>
          </a:bodyPr>
          <a:lstStyle/>
          <a:p>
            <a:r>
              <a:rPr lang="en-US" sz="4000" dirty="0" smtClean="0">
                <a:latin typeface="Century Gothic"/>
                <a:ea typeface="Lato Light" charset="0"/>
                <a:cs typeface="Lato Light" charset="0"/>
              </a:rPr>
              <a:t>What’s EDA in </a:t>
            </a:r>
            <a:r>
              <a:rPr lang="en-US" sz="4000" dirty="0" smtClean="0">
                <a:solidFill>
                  <a:srgbClr val="FF0000"/>
                </a:solidFill>
                <a:effectLst>
                  <a:outerShdw blurRad="38100" dist="38100" dir="2700000" algn="tl">
                    <a:srgbClr val="000000">
                      <a:alpha val="43137"/>
                    </a:srgbClr>
                  </a:outerShdw>
                </a:effectLst>
                <a:latin typeface="Century Gothic"/>
                <a:ea typeface="Lato Light" charset="0"/>
                <a:cs typeface="Lato Light" charset="0"/>
              </a:rPr>
              <a:t>Details</a:t>
            </a:r>
          </a:p>
          <a:p>
            <a:pPr marL="571500" indent="-571500">
              <a:buFont typeface="Arial" panose="020B0604020202020204" pitchFamily="34" charset="0"/>
              <a:buChar char="•"/>
            </a:pPr>
            <a:r>
              <a:rPr lang="en-US" sz="4000" dirty="0" smtClean="0">
                <a:latin typeface="Century Gothic"/>
                <a:ea typeface="Lato Light" charset="0"/>
                <a:cs typeface="Lato Light" charset="0"/>
              </a:rPr>
              <a:t>As the name suggests, Exploratory Data Analysis is the process of exploring data to gain insights and discover underlying patterns in data. </a:t>
            </a:r>
            <a:endParaRPr lang="en-US" sz="4000" dirty="0">
              <a:latin typeface="Century Gothic"/>
              <a:ea typeface="Lato Light" charset="0"/>
              <a:cs typeface="Lato Light" charset="0"/>
            </a:endParaRPr>
          </a:p>
          <a:p>
            <a:pPr marL="571500" indent="-571500">
              <a:buFont typeface="Arial" panose="020B0604020202020204" pitchFamily="34" charset="0"/>
              <a:buChar char="•"/>
            </a:pPr>
            <a:r>
              <a:rPr lang="en-US" sz="4000" dirty="0" smtClean="0">
                <a:latin typeface="Century Gothic"/>
                <a:ea typeface="Lato Light" charset="0"/>
                <a:cs typeface="Lato Light" charset="0"/>
              </a:rPr>
              <a:t>There is no standard procedure for EDA and it is generally problem-specific. </a:t>
            </a:r>
            <a:endParaRPr lang="en-US" sz="4000" dirty="0">
              <a:latin typeface="Century Gothic"/>
              <a:ea typeface="Lato Light" charset="0"/>
              <a:cs typeface="Lato Light" charset="0"/>
            </a:endParaRPr>
          </a:p>
          <a:p>
            <a:pPr marL="571500" indent="-571500">
              <a:buFont typeface="Arial" panose="020B0604020202020204" pitchFamily="34" charset="0"/>
              <a:buChar char="•"/>
            </a:pPr>
            <a:r>
              <a:rPr lang="en-US" sz="4000" dirty="0" smtClean="0">
                <a:latin typeface="Century Gothic"/>
                <a:ea typeface="Lato Light" charset="0"/>
                <a:cs typeface="Lato Light" charset="0"/>
              </a:rPr>
              <a:t>EDA typically involves descriptive statistics and visualizations.</a:t>
            </a:r>
          </a:p>
          <a:p>
            <a:pPr marL="571500" indent="-571500">
              <a:buFont typeface="Arial" panose="020B0604020202020204" pitchFamily="34" charset="0"/>
              <a:buChar char="•"/>
            </a:pPr>
            <a:r>
              <a:rPr lang="en-US" sz="4000" dirty="0" smtClean="0">
                <a:latin typeface="Century Gothic"/>
                <a:ea typeface="Lato Light" charset="0"/>
                <a:cs typeface="Lato Light" charset="0"/>
              </a:rPr>
              <a:t>Some common representations in the context of NLP are word clouds (help identify the most frequently occurring words), getting the polarity of the text etc. </a:t>
            </a:r>
          </a:p>
        </p:txBody>
      </p:sp>
      <p:sp>
        <p:nvSpPr>
          <p:cNvPr id="9"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25933" y="13176681"/>
            <a:ext cx="8227457" cy="339911"/>
          </a:xfrm>
        </p:spPr>
        <p:txBody>
          <a:bodyPr/>
          <a:lstStyle/>
          <a:p>
            <a:r>
              <a:rPr lang="en-US" dirty="0" smtClean="0"/>
              <a:t>@Saint Peter’s University</a:t>
            </a:r>
            <a:endParaRPr lang="en-US" dirty="0"/>
          </a:p>
        </p:txBody>
      </p:sp>
      <p:grpSp>
        <p:nvGrpSpPr>
          <p:cNvPr id="11" name="Group 10"/>
          <p:cNvGrpSpPr/>
          <p:nvPr/>
        </p:nvGrpSpPr>
        <p:grpSpPr>
          <a:xfrm>
            <a:off x="20400985" y="193044"/>
            <a:ext cx="3976665" cy="822976"/>
            <a:chOff x="19977652" y="193044"/>
            <a:chExt cx="3976665" cy="822976"/>
          </a:xfrm>
        </p:grpSpPr>
        <p:sp>
          <p:nvSpPr>
            <p:cNvPr id="12" name="Rectangle 11"/>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EDA for Machine Learning | Exploratory Data Analysis in Pyth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66196" y="2373689"/>
            <a:ext cx="11406618" cy="5695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994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791618" y="3631501"/>
            <a:ext cx="19381787" cy="7727950"/>
          </a:xfrm>
        </p:spPr>
        <p:txBody>
          <a:bodyPr/>
          <a:lstStyle/>
          <a:p>
            <a:pPr marL="0" indent="0">
              <a:buNone/>
            </a:pPr>
            <a:r>
              <a:rPr lang="en-IN" sz="3600" b="1" dirty="0" smtClean="0">
                <a:latin typeface="Century Gothic" panose="020B0502020202020204" pitchFamily="34" charset="0"/>
              </a:rPr>
              <a:t>Parsing:</a:t>
            </a:r>
          </a:p>
          <a:p>
            <a:r>
              <a:rPr lang="en-IN" sz="3600" dirty="0">
                <a:latin typeface="Century Gothic" panose="020B0502020202020204" pitchFamily="34" charset="0"/>
              </a:rPr>
              <a:t>It is the process of determining the syntactic structure of a text by </a:t>
            </a:r>
            <a:r>
              <a:rPr lang="en-IN" sz="3600" dirty="0" smtClean="0">
                <a:latin typeface="Century Gothic" panose="020B0502020202020204" pitchFamily="34" charset="0"/>
              </a:rPr>
              <a:t>analysing </a:t>
            </a:r>
            <a:r>
              <a:rPr lang="en-IN" sz="3600" dirty="0">
                <a:latin typeface="Century Gothic" panose="020B0502020202020204" pitchFamily="34" charset="0"/>
              </a:rPr>
              <a:t>its constituent words based on an underlying grammar (of the language</a:t>
            </a:r>
            <a:r>
              <a:rPr lang="en-IN" sz="3600" dirty="0" smtClean="0">
                <a:latin typeface="Century Gothic" panose="020B0502020202020204" pitchFamily="34" charset="0"/>
              </a:rPr>
              <a:t>).</a:t>
            </a:r>
          </a:p>
          <a:p>
            <a:r>
              <a:rPr lang="en-IN" sz="3600" dirty="0" smtClean="0">
                <a:latin typeface="Century Gothic" panose="020B0502020202020204" pitchFamily="34" charset="0"/>
              </a:rPr>
              <a:t>The </a:t>
            </a:r>
            <a:r>
              <a:rPr lang="en-IN" sz="3600" dirty="0">
                <a:latin typeface="Century Gothic" panose="020B0502020202020204" pitchFamily="34" charset="0"/>
              </a:rPr>
              <a:t>outcome of the parsing process would be a parse </a:t>
            </a:r>
            <a:r>
              <a:rPr lang="en-IN" sz="3600" dirty="0" smtClean="0">
                <a:latin typeface="Century Gothic" panose="020B0502020202020204" pitchFamily="34" charset="0"/>
              </a:rPr>
              <a:t>tree, </a:t>
            </a:r>
            <a:r>
              <a:rPr lang="en-IN" sz="3600" dirty="0">
                <a:latin typeface="Century Gothic" panose="020B0502020202020204" pitchFamily="34" charset="0"/>
              </a:rPr>
              <a:t>where sentence is the root, intermediate nodes such as </a:t>
            </a:r>
            <a:r>
              <a:rPr lang="en-IN" sz="3600" dirty="0" err="1">
                <a:latin typeface="Century Gothic" panose="020B0502020202020204" pitchFamily="34" charset="0"/>
              </a:rPr>
              <a:t>noun_phrase</a:t>
            </a:r>
            <a:r>
              <a:rPr lang="en-IN" sz="3600" dirty="0">
                <a:latin typeface="Century Gothic" panose="020B0502020202020204" pitchFamily="34" charset="0"/>
              </a:rPr>
              <a:t>, </a:t>
            </a:r>
            <a:r>
              <a:rPr lang="en-IN" sz="3600" dirty="0" err="1">
                <a:latin typeface="Century Gothic" panose="020B0502020202020204" pitchFamily="34" charset="0"/>
              </a:rPr>
              <a:t>verb_phrase</a:t>
            </a:r>
            <a:r>
              <a:rPr lang="en-IN" sz="3600" dirty="0">
                <a:latin typeface="Century Gothic" panose="020B0502020202020204" pitchFamily="34" charset="0"/>
              </a:rPr>
              <a:t> etc. have children - hence they are called non-terminals and finally, the leaves of the </a:t>
            </a:r>
            <a:r>
              <a:rPr lang="en-IN" sz="3600" dirty="0" smtClean="0">
                <a:latin typeface="Century Gothic" panose="020B0502020202020204" pitchFamily="34" charset="0"/>
              </a:rPr>
              <a:t>tree such as the individual words in a sentence.</a:t>
            </a:r>
          </a:p>
          <a:p>
            <a:pPr marL="0" indent="0">
              <a:buNone/>
            </a:pPr>
            <a:r>
              <a:rPr lang="en-IN" sz="3600" b="1" dirty="0" err="1" smtClean="0">
                <a:latin typeface="Century Gothic" panose="020B0502020202020204" pitchFamily="34" charset="0"/>
              </a:rPr>
              <a:t>Spidering</a:t>
            </a:r>
            <a:r>
              <a:rPr lang="en-IN" sz="3600" b="1" dirty="0" smtClean="0">
                <a:latin typeface="Century Gothic" panose="020B0502020202020204" pitchFamily="34" charset="0"/>
              </a:rPr>
              <a:t>:</a:t>
            </a:r>
          </a:p>
          <a:p>
            <a:r>
              <a:rPr lang="en-IN" sz="3600" dirty="0" smtClean="0">
                <a:latin typeface="Century Gothic" panose="020B0502020202020204" pitchFamily="34" charset="0"/>
              </a:rPr>
              <a:t>It </a:t>
            </a:r>
            <a:r>
              <a:rPr lang="en-IN" sz="3600" dirty="0">
                <a:latin typeface="Century Gothic" panose="020B0502020202020204" pitchFamily="34" charset="0"/>
              </a:rPr>
              <a:t>is the process of indexing data on web pages by using a program or automated script. These automated scripts or programs are known by multiple names, including web crawler, spider, spider bot, and often shortened to crawler</a:t>
            </a:r>
            <a:r>
              <a:rPr lang="en-IN" sz="3600" dirty="0" smtClean="0">
                <a:latin typeface="Century Gothic" panose="020B0502020202020204" pitchFamily="34" charset="0"/>
              </a:rPr>
              <a:t>.</a:t>
            </a:r>
          </a:p>
          <a:p>
            <a:r>
              <a:rPr lang="en-IN" sz="3600" dirty="0">
                <a:latin typeface="Century Gothic" panose="020B0502020202020204" pitchFamily="34" charset="0"/>
              </a:rPr>
              <a:t>Web crawlers copy pages for processing by a search engine, which indexes the downloaded pages so that users can search more efficiently. The goal of a crawler is to learn what webpages are about. This enables users to retrieve any information on one or more pages when it’s needed</a:t>
            </a:r>
            <a:endParaRPr lang="en-IN" sz="3600" dirty="0" smtClean="0">
              <a:latin typeface="Century Gothic" panose="020B0502020202020204" pitchFamily="34" charset="0"/>
            </a:endParaRPr>
          </a:p>
          <a:p>
            <a:pPr marL="0" indent="0">
              <a:buNone/>
            </a:pPr>
            <a:endParaRPr lang="en-IN" sz="4000" dirty="0" smtClean="0">
              <a:latin typeface="Century Gothic" panose="020B0502020202020204" pitchFamily="34" charset="0"/>
            </a:endParaRPr>
          </a:p>
        </p:txBody>
      </p:sp>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p:txBody>
          <a:bodyPr/>
          <a:lstStyle/>
          <a:p>
            <a:r>
              <a:rPr lang="en-US" dirty="0" smtClean="0"/>
              <a:t>Parsing &amp; </a:t>
            </a:r>
            <a:r>
              <a:rPr lang="en-US" dirty="0" err="1" smtClean="0"/>
              <a:t>Spidering</a:t>
            </a:r>
            <a:r>
              <a:rPr lang="en-US" dirty="0" smtClean="0"/>
              <a:t> </a:t>
            </a:r>
            <a:endParaRPr lang="en-US" dirty="0"/>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p:txBody>
          <a:bodyPr/>
          <a:lstStyle/>
          <a:p>
            <a:r>
              <a:rPr lang="en-US" sz="3600" spc="600" dirty="0" smtClean="0">
                <a:solidFill>
                  <a:schemeClr val="accent1"/>
                </a:solidFill>
              </a:rPr>
              <a:t>What to opt for?</a:t>
            </a:r>
            <a:endParaRPr lang="en-US" sz="3600"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p:txBody>
          <a:bodyPr/>
          <a:lstStyle/>
          <a:p>
            <a:fld id="{450C043B-5EDC-FD42-8388-86F67B86BEDD}" type="slidenum">
              <a:rPr lang="en-US" smtClean="0"/>
              <a:pPr/>
              <a:t>12</a:t>
            </a:fld>
            <a:endParaRPr lang="en-US" dirty="0"/>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4000152"/>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sz="4000" dirty="0">
                <a:latin typeface="Century Gothic" panose="020B0502020202020204" pitchFamily="34" charset="0"/>
              </a:rPr>
              <a:t>Tokenization is essentially splitting a phrase, sentence, paragraph, or an entire text document into smaller units, such as individual words or terms. Each of these smaller units are called </a:t>
            </a:r>
            <a:r>
              <a:rPr lang="en-IN" sz="4000" dirty="0" smtClean="0">
                <a:latin typeface="Century Gothic" panose="020B0502020202020204" pitchFamily="34" charset="0"/>
              </a:rPr>
              <a:t>tokens</a:t>
            </a:r>
          </a:p>
          <a:p>
            <a:r>
              <a:rPr lang="en-IN" sz="4000" dirty="0">
                <a:latin typeface="Century Gothic" panose="020B0502020202020204" pitchFamily="34" charset="0"/>
              </a:rPr>
              <a:t>The tokens could be words, numbers or punctuation marks. In tokenization, smaller units are created by locating word boundaries</a:t>
            </a:r>
            <a:r>
              <a:rPr lang="en-IN" sz="4000" dirty="0" smtClean="0">
                <a:latin typeface="Century Gothic" panose="020B0502020202020204" pitchFamily="34" charset="0"/>
              </a:rPr>
              <a:t>.</a:t>
            </a:r>
          </a:p>
          <a:p>
            <a:r>
              <a:rPr lang="en-IN" sz="4000" dirty="0">
                <a:latin typeface="Century Gothic" panose="020B0502020202020204" pitchFamily="34" charset="0"/>
              </a:rPr>
              <a:t>These are the ending point of a word and the beginning of the next word. These tokens are considered as a first step for stemming and lemmatization</a:t>
            </a:r>
          </a:p>
        </p:txBody>
      </p:sp>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p:txBody>
          <a:bodyPr/>
          <a:lstStyle/>
          <a:p>
            <a:r>
              <a:rPr lang="en-US" dirty="0" smtClean="0"/>
              <a:t>Tokenization</a:t>
            </a:r>
            <a:endParaRPr lang="en-US" dirty="0"/>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p:txBody>
          <a:bodyPr/>
          <a:lstStyle/>
          <a:p>
            <a:r>
              <a:rPr lang="en-US" sz="3600" spc="600" dirty="0" smtClean="0">
                <a:solidFill>
                  <a:schemeClr val="accent1"/>
                </a:solidFill>
              </a:rPr>
              <a:t>What to opt for?</a:t>
            </a:r>
            <a:endParaRPr lang="en-US" sz="3600"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p:txBody>
          <a:bodyPr/>
          <a:lstStyle/>
          <a:p>
            <a:fld id="{450C043B-5EDC-FD42-8388-86F67B86BEDD}" type="slidenum">
              <a:rPr lang="en-US" smtClean="0"/>
              <a:pPr/>
              <a:t>13</a:t>
            </a:fld>
            <a:endParaRPr lang="en-US"/>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8273363"/>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383335" y="546597"/>
            <a:ext cx="11610975" cy="1066800"/>
          </a:xfrm>
        </p:spPr>
        <p:txBody>
          <a:bodyPr/>
          <a:lstStyle/>
          <a:p>
            <a:r>
              <a:rPr lang="en-US" dirty="0" smtClean="0"/>
              <a:t>Stemming</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14</a:t>
            </a:fld>
            <a:endParaRPr lang="en-US"/>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ontent Placeholder 2">
            <a:extLst>
              <a:ext uri="{FF2B5EF4-FFF2-40B4-BE49-F238E27FC236}">
                <a16:creationId xmlns:a16="http://schemas.microsoft.com/office/drawing/2014/main" id="{2A50B1D3-EA0B-8644-878F-70BB9A1681A1}"/>
              </a:ext>
            </a:extLst>
          </p:cNvPr>
          <p:cNvSpPr txBox="1">
            <a:spLocks/>
          </p:cNvSpPr>
          <p:nvPr/>
        </p:nvSpPr>
        <p:spPr>
          <a:xfrm>
            <a:off x="3857072" y="4475915"/>
            <a:ext cx="19683139" cy="4858631"/>
          </a:xfrm>
          <a:prstGeom prst="rect">
            <a:avLst/>
          </a:prstGeom>
        </p:spPr>
        <p:txBody>
          <a:bodyPr/>
          <a:lstStyle>
            <a:lvl1pPr marL="0" indent="0" algn="ctr" defTabSz="1828434" rtl="0" eaLnBrk="1" latinLnBrk="0" hangingPunct="1">
              <a:lnSpc>
                <a:spcPct val="90000"/>
              </a:lnSpc>
              <a:spcBef>
                <a:spcPts val="2000"/>
              </a:spcBef>
              <a:buFont typeface="Arial" panose="020B0604020202020204" pitchFamily="34" charset="0"/>
              <a:buNone/>
              <a:defRPr lang="en-US" sz="7200" b="1" kern="1200" dirty="0" smtClean="0">
                <a:solidFill>
                  <a:schemeClr val="accent1"/>
                </a:solidFill>
                <a:latin typeface="+mn-lt"/>
                <a:ea typeface="Montserrat Semi" charset="0"/>
                <a:cs typeface="Montserrat Semi"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l"/>
            <a:r>
              <a:rPr lang="en-US" sz="2800" dirty="0" smtClean="0"/>
              <a:t>Set of rules to slice a string to a substring that usually refers to a more general meaning. </a:t>
            </a:r>
          </a:p>
          <a:p>
            <a:pPr lvl="1">
              <a:buFont typeface="Wingdings" pitchFamily="2" charset="2"/>
              <a:buChar char="§"/>
            </a:pPr>
            <a:r>
              <a:rPr lang="en-US" sz="2800" dirty="0" smtClean="0"/>
              <a:t>The goal is to remove word affixes (particularly suffixes) such as “s”, “</a:t>
            </a:r>
            <a:r>
              <a:rPr lang="en-US" sz="2800" dirty="0" err="1" smtClean="0"/>
              <a:t>es</a:t>
            </a:r>
            <a:r>
              <a:rPr lang="en-US" sz="2800" dirty="0" smtClean="0"/>
              <a:t>”, “</a:t>
            </a:r>
            <a:r>
              <a:rPr lang="en-US" sz="2800" dirty="0" err="1" smtClean="0"/>
              <a:t>ing</a:t>
            </a:r>
            <a:r>
              <a:rPr lang="en-US" sz="2800" dirty="0" smtClean="0"/>
              <a:t>”, “</a:t>
            </a:r>
            <a:r>
              <a:rPr lang="en-US" sz="2800" dirty="0" err="1" smtClean="0"/>
              <a:t>ed</a:t>
            </a:r>
            <a:r>
              <a:rPr lang="en-US" sz="2800" dirty="0" smtClean="0"/>
              <a:t>”, etc.</a:t>
            </a:r>
          </a:p>
          <a:p>
            <a:pPr lvl="2">
              <a:buFont typeface="Courier New" panose="02070309020205020404" pitchFamily="49" charset="0"/>
              <a:buChar char="o"/>
            </a:pPr>
            <a:r>
              <a:rPr lang="en-US" dirty="0" smtClean="0"/>
              <a:t>“play</a:t>
            </a:r>
            <a:r>
              <a:rPr lang="en-US" b="1" dirty="0" smtClean="0">
                <a:solidFill>
                  <a:schemeClr val="accent4"/>
                </a:solidFill>
              </a:rPr>
              <a:t>ing</a:t>
            </a:r>
            <a:r>
              <a:rPr lang="en-US" dirty="0" smtClean="0"/>
              <a:t>”</a:t>
            </a:r>
          </a:p>
          <a:p>
            <a:pPr lvl="2">
              <a:buFont typeface="Courier New" panose="02070309020205020404" pitchFamily="49" charset="0"/>
              <a:buChar char="o"/>
            </a:pPr>
            <a:r>
              <a:rPr lang="en-US" dirty="0" smtClean="0"/>
              <a:t>“play</a:t>
            </a:r>
            <a:r>
              <a:rPr lang="en-US" b="1" dirty="0" smtClean="0">
                <a:solidFill>
                  <a:schemeClr val="accent4"/>
                </a:solidFill>
              </a:rPr>
              <a:t>ed</a:t>
            </a:r>
            <a:r>
              <a:rPr lang="en-US" dirty="0" smtClean="0"/>
              <a:t>”                       “play” </a:t>
            </a:r>
          </a:p>
          <a:p>
            <a:pPr lvl="2">
              <a:buFont typeface="Courier New" panose="02070309020205020404" pitchFamily="49" charset="0"/>
              <a:buChar char="o"/>
            </a:pPr>
            <a:r>
              <a:rPr lang="en-US" dirty="0" smtClean="0"/>
              <a:t>”play</a:t>
            </a:r>
            <a:r>
              <a:rPr lang="en-US" b="1" dirty="0" smtClean="0">
                <a:solidFill>
                  <a:schemeClr val="accent4"/>
                </a:solidFill>
              </a:rPr>
              <a:t>s</a:t>
            </a:r>
            <a:r>
              <a:rPr lang="en-US" dirty="0" smtClean="0"/>
              <a:t>”</a:t>
            </a:r>
          </a:p>
          <a:p>
            <a:pPr lvl="1">
              <a:buFont typeface="Wingdings" pitchFamily="2" charset="2"/>
              <a:buChar char="§"/>
            </a:pPr>
            <a:r>
              <a:rPr lang="en-US" sz="2800" dirty="0" smtClean="0"/>
              <a:t>The issue: It doesn’t usually work with irregular forms such as irregular verbs: </a:t>
            </a:r>
            <a:r>
              <a:rPr lang="en-US" sz="2800" b="1" dirty="0" smtClean="0"/>
              <a:t>“taught”</a:t>
            </a:r>
            <a:r>
              <a:rPr lang="en-US" sz="2800" dirty="0" smtClean="0"/>
              <a:t>, </a:t>
            </a:r>
            <a:r>
              <a:rPr lang="en-US" sz="2800" b="1" dirty="0" smtClean="0"/>
              <a:t>“brought”</a:t>
            </a:r>
            <a:r>
              <a:rPr lang="en-US" sz="2800" dirty="0" smtClean="0"/>
              <a:t>, etc.</a:t>
            </a:r>
          </a:p>
          <a:p>
            <a:endParaRPr lang="en-US" dirty="0"/>
          </a:p>
        </p:txBody>
      </p:sp>
      <p:grpSp>
        <p:nvGrpSpPr>
          <p:cNvPr id="14" name="Group 13">
            <a:extLst>
              <a:ext uri="{FF2B5EF4-FFF2-40B4-BE49-F238E27FC236}">
                <a16:creationId xmlns:a16="http://schemas.microsoft.com/office/drawing/2014/main" id="{B2AF2D7E-3F37-A845-BECA-07899D3167FC}"/>
              </a:ext>
            </a:extLst>
          </p:cNvPr>
          <p:cNvGrpSpPr/>
          <p:nvPr/>
        </p:nvGrpSpPr>
        <p:grpSpPr>
          <a:xfrm>
            <a:off x="8036470" y="5740363"/>
            <a:ext cx="2019227" cy="1397000"/>
            <a:chOff x="3149600" y="3175000"/>
            <a:chExt cx="1598930" cy="673100"/>
          </a:xfrm>
        </p:grpSpPr>
        <p:cxnSp>
          <p:nvCxnSpPr>
            <p:cNvPr id="15" name="Straight Arrow Connector 14">
              <a:extLst>
                <a:ext uri="{FF2B5EF4-FFF2-40B4-BE49-F238E27FC236}">
                  <a16:creationId xmlns:a16="http://schemas.microsoft.com/office/drawing/2014/main" id="{641EB6BF-B862-AF4D-85AC-A9F71DCF0265}"/>
                </a:ext>
              </a:extLst>
            </p:cNvPr>
            <p:cNvCxnSpPr>
              <a:cxnSpLocks/>
            </p:cNvCxnSpPr>
            <p:nvPr/>
          </p:nvCxnSpPr>
          <p:spPr>
            <a:xfrm>
              <a:off x="3340100" y="3175000"/>
              <a:ext cx="1408430" cy="34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05AE6A-E8C9-2E49-8DCA-3CE958C05BE7}"/>
                </a:ext>
              </a:extLst>
            </p:cNvPr>
            <p:cNvCxnSpPr/>
            <p:nvPr/>
          </p:nvCxnSpPr>
          <p:spPr>
            <a:xfrm>
              <a:off x="3251200" y="3521710"/>
              <a:ext cx="149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8925EC-0AE4-AC49-A0A5-4928BDEE7F44}"/>
                </a:ext>
              </a:extLst>
            </p:cNvPr>
            <p:cNvCxnSpPr>
              <a:cxnSpLocks/>
            </p:cNvCxnSpPr>
            <p:nvPr/>
          </p:nvCxnSpPr>
          <p:spPr>
            <a:xfrm flipV="1">
              <a:off x="3149600" y="3521710"/>
              <a:ext cx="1598930" cy="32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1603097"/>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sz="3600" dirty="0">
                <a:latin typeface="Century Gothic" panose="020B0502020202020204" pitchFamily="34" charset="0"/>
              </a:rPr>
              <a:t>For grammatical reasons, documents are going to use different forms of a word, such as organize, organizes, and organizing. Additionally, there are families of derivationally related words with similar meanings, such as democracy, democratic, and democratization. In many situations, it seems as if it would be useful for a search for one of these words to return documents that contain another word in the set</a:t>
            </a:r>
            <a:r>
              <a:rPr lang="en-IN" sz="3600" dirty="0" smtClean="0">
                <a:latin typeface="Century Gothic" panose="020B0502020202020204" pitchFamily="34" charset="0"/>
              </a:rPr>
              <a:t>.</a:t>
            </a:r>
          </a:p>
          <a:p>
            <a:r>
              <a:rPr lang="en-IN" sz="3600" dirty="0">
                <a:latin typeface="Century Gothic" panose="020B0502020202020204" pitchFamily="34" charset="0"/>
              </a:rPr>
              <a:t>The goal of both stemming and lemmatization is to reduce inflectional forms and sometimes derivationally related forms of a word to a common base form. For </a:t>
            </a:r>
            <a:r>
              <a:rPr lang="en-IN" sz="3600" dirty="0" smtClean="0">
                <a:latin typeface="Century Gothic" panose="020B0502020202020204" pitchFamily="34" charset="0"/>
              </a:rPr>
              <a:t>instance: am, is, are =&gt; be</a:t>
            </a:r>
          </a:p>
          <a:p>
            <a:r>
              <a:rPr lang="en-IN" sz="3600" dirty="0">
                <a:latin typeface="Century Gothic" panose="020B0502020202020204" pitchFamily="34" charset="0"/>
              </a:rPr>
              <a:t>Lemmatization usually refers to doing things properly with the use of a vocabulary and morphological analysis of words, normally aiming to remove inflectional endings only and to return the base or dictionary form of a word, which is known as the lemma . If confronted with the token saw, stemming might return just s, whereas lemmatization would attempt to return either see or saw depending on whether the use of the token was as a verb or a noun.</a:t>
            </a:r>
          </a:p>
          <a:p>
            <a:endParaRPr lang="en-IN" sz="3600" dirty="0">
              <a:latin typeface="Century Gothic" panose="020B0502020202020204" pitchFamily="34" charset="0"/>
            </a:endParaRPr>
          </a:p>
        </p:txBody>
      </p:sp>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p:txBody>
          <a:bodyPr/>
          <a:lstStyle/>
          <a:p>
            <a:r>
              <a:rPr lang="en-US" dirty="0" smtClean="0"/>
              <a:t>Lemmatization</a:t>
            </a:r>
            <a:endParaRPr lang="en-US" dirty="0"/>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p:txBody>
          <a:bodyPr/>
          <a:lstStyle/>
          <a:p>
            <a:r>
              <a:rPr lang="en-US" sz="3600" spc="600" dirty="0" smtClean="0">
                <a:solidFill>
                  <a:schemeClr val="accent1"/>
                </a:solidFill>
              </a:rPr>
              <a:t>What to opt for?</a:t>
            </a:r>
            <a:endParaRPr lang="en-US" sz="3600"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p:txBody>
          <a:bodyPr/>
          <a:lstStyle/>
          <a:p>
            <a:fld id="{450C043B-5EDC-FD42-8388-86F67B86BEDD}" type="slidenum">
              <a:rPr lang="en-US" smtClean="0"/>
              <a:pPr/>
              <a:t>15</a:t>
            </a:fld>
            <a:endParaRPr lang="en-US"/>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1737595"/>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p:txBody>
          <a:bodyPr/>
          <a:lstStyle/>
          <a:p>
            <a:r>
              <a:rPr lang="en-US" dirty="0" smtClean="0"/>
              <a:t>Lemmatization – part 2</a:t>
            </a:r>
            <a:endParaRPr lang="en-US" dirty="0"/>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p:txBody>
          <a:bodyPr/>
          <a:lstStyle/>
          <a:p>
            <a:r>
              <a:rPr lang="en-US" sz="3600" spc="600" dirty="0" smtClean="0">
                <a:solidFill>
                  <a:schemeClr val="accent1"/>
                </a:solidFill>
              </a:rPr>
              <a:t>What to opt for?</a:t>
            </a:r>
            <a:endParaRPr lang="en-US" sz="3600"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p:txBody>
          <a:bodyPr/>
          <a:lstStyle/>
          <a:p>
            <a:fld id="{450C043B-5EDC-FD42-8388-86F67B86BEDD}" type="slidenum">
              <a:rPr lang="en-US" smtClean="0"/>
              <a:pPr/>
              <a:t>16</a:t>
            </a:fld>
            <a:endParaRPr lang="en-US"/>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ontent Placeholder 2">
            <a:extLst>
              <a:ext uri="{FF2B5EF4-FFF2-40B4-BE49-F238E27FC236}">
                <a16:creationId xmlns:a16="http://schemas.microsoft.com/office/drawing/2014/main" id="{2A50B1D3-EA0B-8644-878F-70BB9A1681A1}"/>
              </a:ext>
            </a:extLst>
          </p:cNvPr>
          <p:cNvSpPr txBox="1">
            <a:spLocks/>
          </p:cNvSpPr>
          <p:nvPr/>
        </p:nvSpPr>
        <p:spPr>
          <a:xfrm>
            <a:off x="2091357" y="3945830"/>
            <a:ext cx="21862960" cy="4858631"/>
          </a:xfrm>
          <a:prstGeom prst="rect">
            <a:avLst/>
          </a:prstGeom>
        </p:spPr>
        <p:txBody>
          <a:bodyPr/>
          <a:lstStyle>
            <a:lvl1pPr marL="0" indent="0" algn="ctr" defTabSz="1828434" rtl="0" eaLnBrk="1" latinLnBrk="0" hangingPunct="1">
              <a:lnSpc>
                <a:spcPct val="90000"/>
              </a:lnSpc>
              <a:spcBef>
                <a:spcPts val="2000"/>
              </a:spcBef>
              <a:buFont typeface="Arial" panose="020B0604020202020204" pitchFamily="34" charset="0"/>
              <a:buNone/>
              <a:defRPr lang="en-US" sz="7200" b="1" kern="1200" dirty="0" smtClean="0">
                <a:solidFill>
                  <a:schemeClr val="accent1"/>
                </a:solidFill>
                <a:latin typeface="+mn-lt"/>
                <a:ea typeface="Montserrat Semi" charset="0"/>
                <a:cs typeface="Montserrat Semi"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l"/>
            <a:r>
              <a:rPr lang="en-US" sz="2800" dirty="0" smtClean="0"/>
              <a:t>Similar to stemming, but more advanced. It uses a look-up dictionary. </a:t>
            </a:r>
          </a:p>
          <a:p>
            <a:pPr lvl="1">
              <a:buFont typeface="Wingdings" pitchFamily="2" charset="2"/>
              <a:buChar char="§"/>
            </a:pPr>
            <a:r>
              <a:rPr lang="en-US" sz="2800" dirty="0" smtClean="0"/>
              <a:t>Handles more situations and usually works better than stemming.</a:t>
            </a:r>
            <a:endParaRPr lang="en-US" sz="3200" dirty="0" smtClean="0"/>
          </a:p>
          <a:p>
            <a:pPr lvl="2">
              <a:buFont typeface="Courier New" panose="02070309020205020404" pitchFamily="49" charset="0"/>
              <a:buChar char="o"/>
            </a:pPr>
            <a:r>
              <a:rPr lang="en-US" dirty="0" smtClean="0"/>
              <a:t>“taught”                                                -”am”</a:t>
            </a:r>
          </a:p>
          <a:p>
            <a:pPr lvl="2">
              <a:buFont typeface="Courier New" panose="02070309020205020404" pitchFamily="49" charset="0"/>
              <a:buChar char="o"/>
            </a:pPr>
            <a:r>
              <a:rPr lang="en-US" dirty="0" smtClean="0"/>
              <a:t>“teaching”                 “teach”                -”is”                   “be” </a:t>
            </a:r>
          </a:p>
          <a:p>
            <a:pPr lvl="2">
              <a:buFont typeface="Courier New" panose="02070309020205020404" pitchFamily="49" charset="0"/>
              <a:buChar char="o"/>
            </a:pPr>
            <a:r>
              <a:rPr lang="en-US" dirty="0" smtClean="0"/>
              <a:t>“teaches”                                              -“are”</a:t>
            </a:r>
            <a:endParaRPr lang="en-US" sz="2600" dirty="0" smtClean="0"/>
          </a:p>
          <a:p>
            <a:pPr lvl="1">
              <a:buFont typeface="Wingdings" pitchFamily="2" charset="2"/>
              <a:buChar char="§"/>
            </a:pPr>
            <a:r>
              <a:rPr lang="en-US" sz="2800" dirty="0" smtClean="0"/>
              <a:t>For the best results, correct word position tags should be provided: “adjective”, “noun”, “verb” etc.</a:t>
            </a:r>
          </a:p>
          <a:p>
            <a:endParaRPr lang="en-US" dirty="0"/>
          </a:p>
        </p:txBody>
      </p:sp>
      <p:grpSp>
        <p:nvGrpSpPr>
          <p:cNvPr id="14" name="Group 13">
            <a:extLst>
              <a:ext uri="{FF2B5EF4-FFF2-40B4-BE49-F238E27FC236}">
                <a16:creationId xmlns:a16="http://schemas.microsoft.com/office/drawing/2014/main" id="{939F5E98-3A04-2E42-AA44-9F77ADCCBD86}"/>
              </a:ext>
            </a:extLst>
          </p:cNvPr>
          <p:cNvGrpSpPr/>
          <p:nvPr/>
        </p:nvGrpSpPr>
        <p:grpSpPr>
          <a:xfrm>
            <a:off x="6677025" y="5238942"/>
            <a:ext cx="8052619" cy="1524982"/>
            <a:chOff x="2893291" y="2973894"/>
            <a:chExt cx="5254821" cy="674135"/>
          </a:xfrm>
        </p:grpSpPr>
        <p:cxnSp>
          <p:nvCxnSpPr>
            <p:cNvPr id="15" name="Straight Arrow Connector 14">
              <a:extLst>
                <a:ext uri="{FF2B5EF4-FFF2-40B4-BE49-F238E27FC236}">
                  <a16:creationId xmlns:a16="http://schemas.microsoft.com/office/drawing/2014/main" id="{2443238F-874A-C146-B4F7-E45BF4A2BABC}"/>
                </a:ext>
              </a:extLst>
            </p:cNvPr>
            <p:cNvCxnSpPr>
              <a:cxnSpLocks/>
            </p:cNvCxnSpPr>
            <p:nvPr/>
          </p:nvCxnSpPr>
          <p:spPr>
            <a:xfrm>
              <a:off x="2893291" y="2973894"/>
              <a:ext cx="1244600" cy="300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970885-F4E0-B245-AD92-038925C8B221}"/>
                </a:ext>
              </a:extLst>
            </p:cNvPr>
            <p:cNvCxnSpPr>
              <a:cxnSpLocks/>
            </p:cNvCxnSpPr>
            <p:nvPr/>
          </p:nvCxnSpPr>
          <p:spPr>
            <a:xfrm>
              <a:off x="3082904" y="3273971"/>
              <a:ext cx="1054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B74B48E-8901-FB44-9FE8-06308BAA4D3C}"/>
                </a:ext>
              </a:extLst>
            </p:cNvPr>
            <p:cNvCxnSpPr>
              <a:cxnSpLocks/>
            </p:cNvCxnSpPr>
            <p:nvPr/>
          </p:nvCxnSpPr>
          <p:spPr>
            <a:xfrm flipV="1">
              <a:off x="2893291" y="3273971"/>
              <a:ext cx="1244600" cy="374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C9A7E3-D3AE-0B45-9DCD-DB0FF8672464}"/>
                </a:ext>
              </a:extLst>
            </p:cNvPr>
            <p:cNvCxnSpPr>
              <a:cxnSpLocks/>
            </p:cNvCxnSpPr>
            <p:nvPr/>
          </p:nvCxnSpPr>
          <p:spPr>
            <a:xfrm>
              <a:off x="7111850" y="2973894"/>
              <a:ext cx="1036262" cy="285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3127B4-0123-624B-8DA0-1F46706C6B64}"/>
                </a:ext>
              </a:extLst>
            </p:cNvPr>
            <p:cNvCxnSpPr>
              <a:cxnSpLocks/>
            </p:cNvCxnSpPr>
            <p:nvPr/>
          </p:nvCxnSpPr>
          <p:spPr>
            <a:xfrm>
              <a:off x="6993682" y="3259182"/>
              <a:ext cx="1154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EFA033-3D4F-4046-9B1C-3A5746E83C6E}"/>
                </a:ext>
              </a:extLst>
            </p:cNvPr>
            <p:cNvCxnSpPr>
              <a:cxnSpLocks/>
            </p:cNvCxnSpPr>
            <p:nvPr/>
          </p:nvCxnSpPr>
          <p:spPr>
            <a:xfrm flipV="1">
              <a:off x="6993682" y="3273971"/>
              <a:ext cx="1154430" cy="374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9637843"/>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dirty="0">
                <a:latin typeface="Century Gothic" panose="020B0502020202020204" pitchFamily="34" charset="0"/>
              </a:rPr>
              <a:t>Sentence splitting is the process of dividing text into </a:t>
            </a:r>
            <a:r>
              <a:rPr lang="en-IN" dirty="0" smtClean="0">
                <a:latin typeface="Century Gothic" panose="020B0502020202020204" pitchFamily="34" charset="0"/>
              </a:rPr>
              <a:t>sentences.</a:t>
            </a:r>
          </a:p>
          <a:p>
            <a:r>
              <a:rPr lang="en-IN" dirty="0">
                <a:latin typeface="Century Gothic" panose="020B0502020202020204" pitchFamily="34" charset="0"/>
              </a:rPr>
              <a:t>A sentence splitter is also known as </a:t>
            </a:r>
            <a:r>
              <a:rPr lang="en-IN" dirty="0" smtClean="0">
                <a:latin typeface="Century Gothic" panose="020B0502020202020204" pitchFamily="34" charset="0"/>
              </a:rPr>
              <a:t>a </a:t>
            </a:r>
            <a:r>
              <a:rPr lang="en-IN" dirty="0">
                <a:latin typeface="Century Gothic" panose="020B0502020202020204" pitchFamily="34" charset="0"/>
              </a:rPr>
              <a:t>sentence tokenizer, a sentence boundary detector, or a sentence boundary </a:t>
            </a:r>
            <a:r>
              <a:rPr lang="en-IN" dirty="0" err="1">
                <a:latin typeface="Century Gothic" panose="020B0502020202020204" pitchFamily="34" charset="0"/>
              </a:rPr>
              <a:t>disambiguator</a:t>
            </a:r>
            <a:r>
              <a:rPr lang="en-IN" dirty="0">
                <a:latin typeface="Century Gothic" panose="020B0502020202020204" pitchFamily="34" charset="0"/>
              </a:rPr>
              <a:t>.</a:t>
            </a:r>
            <a:endParaRPr lang="en-IN" dirty="0" smtClean="0">
              <a:latin typeface="Century Gothic" panose="020B0502020202020204" pitchFamily="34" charset="0"/>
            </a:endParaRPr>
          </a:p>
          <a:p>
            <a:r>
              <a:rPr lang="en-IN" dirty="0" smtClean="0">
                <a:latin typeface="Century Gothic" panose="020B0502020202020204" pitchFamily="34" charset="0"/>
              </a:rPr>
              <a:t>It involves splitting </a:t>
            </a:r>
            <a:r>
              <a:rPr lang="en-IN" dirty="0">
                <a:latin typeface="Century Gothic" panose="020B0502020202020204" pitchFamily="34" charset="0"/>
              </a:rPr>
              <a:t>documents into sentences via a set of rules</a:t>
            </a:r>
            <a:r>
              <a:rPr lang="en-IN" dirty="0" smtClean="0">
                <a:latin typeface="Century Gothic" panose="020B0502020202020204" pitchFamily="34" charset="0"/>
              </a:rPr>
              <a:t>.</a:t>
            </a:r>
          </a:p>
          <a:p>
            <a:r>
              <a:rPr lang="en-IN" dirty="0" smtClean="0">
                <a:latin typeface="Century Gothic" panose="020B0502020202020204" pitchFamily="34" charset="0"/>
              </a:rPr>
              <a:t>Some example include using full stop(.), newline (/n) characters, considering the whole document as a sentence</a:t>
            </a:r>
            <a:endParaRPr lang="en-IN" dirty="0">
              <a:latin typeface="Century Gothic" panose="020B0502020202020204" pitchFamily="34" charset="0"/>
            </a:endParaRPr>
          </a:p>
        </p:txBody>
      </p:sp>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p:txBody>
          <a:bodyPr/>
          <a:lstStyle/>
          <a:p>
            <a:r>
              <a:rPr lang="en-US" dirty="0" smtClean="0"/>
              <a:t>Sentence Splitting</a:t>
            </a:r>
            <a:endParaRPr lang="en-US" dirty="0"/>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p:txBody>
          <a:bodyPr/>
          <a:lstStyle/>
          <a:p>
            <a:r>
              <a:rPr lang="en-US" sz="3600" spc="600" dirty="0" smtClean="0">
                <a:solidFill>
                  <a:schemeClr val="accent1"/>
                </a:solidFill>
              </a:rPr>
              <a:t>What to opt for?</a:t>
            </a:r>
            <a:endParaRPr lang="en-US" sz="3600"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p:txBody>
          <a:bodyPr/>
          <a:lstStyle/>
          <a:p>
            <a:fld id="{450C043B-5EDC-FD42-8388-86F67B86BEDD}" type="slidenum">
              <a:rPr lang="en-US" smtClean="0"/>
              <a:pPr/>
              <a:t>17</a:t>
            </a:fld>
            <a:endParaRPr lang="en-US"/>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9531574"/>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IN" sz="3600" dirty="0">
                <a:latin typeface="Century Gothic" panose="020B0502020202020204" pitchFamily="34" charset="0"/>
              </a:rPr>
              <a:t>Text normalization is the process of transforming a text into a canonical (standard) form. For example, the word “</a:t>
            </a:r>
            <a:r>
              <a:rPr lang="en-IN" sz="3600" dirty="0" err="1">
                <a:latin typeface="Century Gothic" panose="020B0502020202020204" pitchFamily="34" charset="0"/>
              </a:rPr>
              <a:t>gooood</a:t>
            </a:r>
            <a:r>
              <a:rPr lang="en-IN" sz="3600" dirty="0">
                <a:latin typeface="Century Gothic" panose="020B0502020202020204" pitchFamily="34" charset="0"/>
              </a:rPr>
              <a:t>” and “</a:t>
            </a:r>
            <a:r>
              <a:rPr lang="en-IN" sz="3600" dirty="0" err="1">
                <a:latin typeface="Century Gothic" panose="020B0502020202020204" pitchFamily="34" charset="0"/>
              </a:rPr>
              <a:t>gud</a:t>
            </a:r>
            <a:r>
              <a:rPr lang="en-IN" sz="3600" dirty="0">
                <a:latin typeface="Century Gothic" panose="020B0502020202020204" pitchFamily="34" charset="0"/>
              </a:rPr>
              <a:t>” can be transformed to “good”, its canonical form. Another example is mapping of near identical words such as “</a:t>
            </a:r>
            <a:r>
              <a:rPr lang="en-IN" sz="3600" dirty="0" err="1">
                <a:latin typeface="Century Gothic" panose="020B0502020202020204" pitchFamily="34" charset="0"/>
              </a:rPr>
              <a:t>stopwords</a:t>
            </a:r>
            <a:r>
              <a:rPr lang="en-IN" sz="3600" dirty="0">
                <a:latin typeface="Century Gothic" panose="020B0502020202020204" pitchFamily="34" charset="0"/>
              </a:rPr>
              <a:t>”, “stop-words” and “</a:t>
            </a:r>
            <a:r>
              <a:rPr lang="en-IN" sz="3600" dirty="0" smtClean="0">
                <a:latin typeface="Century Gothic" panose="020B0502020202020204" pitchFamily="34" charset="0"/>
              </a:rPr>
              <a:t>stop </a:t>
            </a:r>
            <a:r>
              <a:rPr lang="en-IN" sz="3600" dirty="0">
                <a:latin typeface="Century Gothic" panose="020B0502020202020204" pitchFamily="34" charset="0"/>
              </a:rPr>
              <a:t>words” to just “</a:t>
            </a:r>
            <a:r>
              <a:rPr lang="en-IN" sz="3600" dirty="0" err="1">
                <a:latin typeface="Century Gothic" panose="020B0502020202020204" pitchFamily="34" charset="0"/>
              </a:rPr>
              <a:t>stopwords</a:t>
            </a:r>
            <a:r>
              <a:rPr lang="en-IN" sz="3600" dirty="0" smtClean="0">
                <a:latin typeface="Century Gothic" panose="020B0502020202020204" pitchFamily="34" charset="0"/>
              </a:rPr>
              <a:t>”.</a:t>
            </a:r>
          </a:p>
          <a:p>
            <a:r>
              <a:rPr lang="en-IN" sz="3600" dirty="0">
                <a:latin typeface="Century Gothic" panose="020B0502020202020204" pitchFamily="34" charset="0"/>
              </a:rPr>
              <a:t>Text normalization is important for noisy texts such as social media comments, text messages and comments to blog posts where abbreviations, misspellings and use of out-of-vocabulary words (</a:t>
            </a:r>
            <a:r>
              <a:rPr lang="en-IN" sz="3600" dirty="0" err="1">
                <a:latin typeface="Century Gothic" panose="020B0502020202020204" pitchFamily="34" charset="0"/>
              </a:rPr>
              <a:t>oov</a:t>
            </a:r>
            <a:r>
              <a:rPr lang="en-IN" sz="3600" dirty="0">
                <a:latin typeface="Century Gothic" panose="020B0502020202020204" pitchFamily="34" charset="0"/>
              </a:rPr>
              <a:t>) are </a:t>
            </a:r>
            <a:r>
              <a:rPr lang="en-IN" sz="3600" dirty="0" smtClean="0">
                <a:latin typeface="Century Gothic" panose="020B0502020202020204" pitchFamily="34" charset="0"/>
              </a:rPr>
              <a:t>prevalent.</a:t>
            </a:r>
          </a:p>
          <a:p>
            <a:r>
              <a:rPr lang="en-IN" sz="3600" dirty="0">
                <a:latin typeface="Century Gothic" panose="020B0502020202020204" pitchFamily="34" charset="0"/>
              </a:rPr>
              <a:t>Unfortunately, unlike stemming and lemmatization, there isn’t a standard way to normalize texts. It typically depends on the task. For example, the way you would normalize clinical texts would arguably be different from how you normalize </a:t>
            </a:r>
            <a:r>
              <a:rPr lang="en-IN" sz="3600" dirty="0" err="1">
                <a:latin typeface="Century Gothic" panose="020B0502020202020204" pitchFamily="34" charset="0"/>
              </a:rPr>
              <a:t>sms</a:t>
            </a:r>
            <a:r>
              <a:rPr lang="en-IN" sz="3600" dirty="0">
                <a:latin typeface="Century Gothic" panose="020B0502020202020204" pitchFamily="34" charset="0"/>
              </a:rPr>
              <a:t> text messages.</a:t>
            </a:r>
          </a:p>
        </p:txBody>
      </p:sp>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p:txBody>
          <a:bodyPr/>
          <a:lstStyle/>
          <a:p>
            <a:r>
              <a:rPr lang="en-US" dirty="0" smtClean="0"/>
              <a:t>String Normalization</a:t>
            </a:r>
            <a:endParaRPr lang="en-US" dirty="0"/>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p:txBody>
          <a:bodyPr/>
          <a:lstStyle/>
          <a:p>
            <a:r>
              <a:rPr lang="en-US" sz="3600" spc="600" dirty="0" smtClean="0">
                <a:solidFill>
                  <a:schemeClr val="accent1"/>
                </a:solidFill>
              </a:rPr>
              <a:t>What to opt for?</a:t>
            </a:r>
            <a:endParaRPr lang="en-US" sz="3600"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p:txBody>
          <a:bodyPr/>
          <a:lstStyle/>
          <a:p>
            <a:fld id="{450C043B-5EDC-FD42-8388-86F67B86BEDD}" type="slidenum">
              <a:rPr lang="en-US" smtClean="0"/>
              <a:pPr/>
              <a:t>18</a:t>
            </a:fld>
            <a:endParaRPr lang="en-US"/>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1847866"/>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p:txBody>
          <a:bodyPr/>
          <a:lstStyle/>
          <a:p>
            <a:r>
              <a:rPr lang="en-US" dirty="0" smtClean="0"/>
              <a:t>Text Vectorization</a:t>
            </a:r>
            <a:endParaRPr lang="en-US" dirty="0"/>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6869113" y="1890164"/>
            <a:ext cx="11418887" cy="596198"/>
          </a:xfrm>
        </p:spPr>
        <p:txBody>
          <a:bodyPr/>
          <a:lstStyle/>
          <a:p>
            <a:r>
              <a:rPr lang="en-US" sz="3600" spc="600" dirty="0" smtClean="0">
                <a:solidFill>
                  <a:schemeClr val="accent1"/>
                </a:solidFill>
              </a:rPr>
              <a:t>Bag of Words (</a:t>
            </a:r>
            <a:r>
              <a:rPr lang="en-US" sz="3600" spc="600" dirty="0" err="1" smtClean="0">
                <a:solidFill>
                  <a:schemeClr val="accent1"/>
                </a:solidFill>
              </a:rPr>
              <a:t>BoW</a:t>
            </a:r>
            <a:r>
              <a:rPr lang="en-US" sz="3600" spc="600" dirty="0" smtClean="0">
                <a:solidFill>
                  <a:schemeClr val="accent1"/>
                </a:solidFill>
              </a:rPr>
              <a:t>) &amp; Term Frequency (TF) </a:t>
            </a:r>
            <a:endParaRPr lang="en-US" sz="3600"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p:txBody>
          <a:bodyPr/>
          <a:lstStyle/>
          <a:p>
            <a:fld id="{450C043B-5EDC-FD42-8388-86F67B86BEDD}" type="slidenum">
              <a:rPr lang="en-US" smtClean="0"/>
              <a:pPr/>
              <a:t>19</a:t>
            </a:fld>
            <a:endParaRPr lang="en-US"/>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ontent Placeholder 2">
            <a:extLst>
              <a:ext uri="{FF2B5EF4-FFF2-40B4-BE49-F238E27FC236}">
                <a16:creationId xmlns:a16="http://schemas.microsoft.com/office/drawing/2014/main" id="{BE24DB10-FE04-F043-9A0C-12C8940EC012}"/>
              </a:ext>
            </a:extLst>
          </p:cNvPr>
          <p:cNvSpPr txBox="1">
            <a:spLocks/>
          </p:cNvSpPr>
          <p:nvPr/>
        </p:nvSpPr>
        <p:spPr>
          <a:xfrm>
            <a:off x="1735926" y="3680359"/>
            <a:ext cx="19295274" cy="4858631"/>
          </a:xfrm>
          <a:prstGeom prst="rect">
            <a:avLst/>
          </a:prstGeom>
        </p:spPr>
        <p:txBody>
          <a:bodyPr/>
          <a:lstStyle>
            <a:lvl1pPr marL="0" indent="0" algn="ctr" defTabSz="1828434" rtl="0" eaLnBrk="1" latinLnBrk="0" hangingPunct="1">
              <a:lnSpc>
                <a:spcPct val="90000"/>
              </a:lnSpc>
              <a:spcBef>
                <a:spcPts val="2000"/>
              </a:spcBef>
              <a:buFont typeface="Arial" panose="020B0604020202020204" pitchFamily="34" charset="0"/>
              <a:buNone/>
              <a:defRPr lang="en-US" sz="7200" b="1" kern="1200" dirty="0" smtClean="0">
                <a:solidFill>
                  <a:schemeClr val="accent1"/>
                </a:solidFill>
                <a:latin typeface="+mn-lt"/>
                <a:ea typeface="Montserrat Semi" charset="0"/>
                <a:cs typeface="Montserrat Semi"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l">
              <a:buFont typeface="Wingdings" pitchFamily="2" charset="2"/>
              <a:buChar char="§"/>
            </a:pPr>
            <a:r>
              <a:rPr lang="en-US" sz="3200" dirty="0" smtClean="0"/>
              <a:t>Bag of Words method converts text data into numbers.</a:t>
            </a:r>
          </a:p>
          <a:p>
            <a:pPr algn="l">
              <a:buFont typeface="Wingdings" pitchFamily="2" charset="2"/>
              <a:buChar char="§"/>
            </a:pPr>
            <a:r>
              <a:rPr lang="en-US" sz="3200" dirty="0" smtClean="0"/>
              <a:t>It does this by</a:t>
            </a:r>
          </a:p>
          <a:p>
            <a:pPr lvl="1"/>
            <a:r>
              <a:rPr lang="en-US" sz="2800" dirty="0" smtClean="0"/>
              <a:t>Creating a </a:t>
            </a:r>
            <a:r>
              <a:rPr lang="en-US" sz="2800" b="1" dirty="0" smtClean="0">
                <a:solidFill>
                  <a:schemeClr val="accent3"/>
                </a:solidFill>
              </a:rPr>
              <a:t>vocabulary</a:t>
            </a:r>
            <a:r>
              <a:rPr lang="en-US" sz="2800" dirty="0" smtClean="0"/>
              <a:t> from the words in all documents</a:t>
            </a:r>
          </a:p>
          <a:p>
            <a:pPr lvl="1"/>
            <a:r>
              <a:rPr lang="en-US" sz="2800" dirty="0" smtClean="0"/>
              <a:t>Calculating the </a:t>
            </a:r>
            <a:r>
              <a:rPr lang="en-US" sz="2800" b="1" dirty="0" smtClean="0"/>
              <a:t>occurrences</a:t>
            </a:r>
            <a:r>
              <a:rPr lang="en-US" sz="2800" dirty="0" smtClean="0"/>
              <a:t> of words: </a:t>
            </a:r>
          </a:p>
          <a:p>
            <a:pPr lvl="2">
              <a:buFont typeface="Courier New" panose="02070309020205020404" pitchFamily="49" charset="0"/>
              <a:buChar char="o"/>
            </a:pPr>
            <a:r>
              <a:rPr lang="en-US" sz="2400" b="1" dirty="0" smtClean="0"/>
              <a:t>binary </a:t>
            </a:r>
            <a:r>
              <a:rPr lang="en-US" sz="2400" dirty="0" smtClean="0"/>
              <a:t>(present or not)</a:t>
            </a:r>
          </a:p>
          <a:p>
            <a:pPr lvl="2">
              <a:buFont typeface="Courier New" panose="02070309020205020404" pitchFamily="49" charset="0"/>
              <a:buChar char="o"/>
            </a:pPr>
            <a:r>
              <a:rPr lang="en-US" sz="2400" b="1" dirty="0" smtClean="0"/>
              <a:t>word counts</a:t>
            </a:r>
          </a:p>
          <a:p>
            <a:pPr lvl="2">
              <a:buFont typeface="Courier New" panose="02070309020205020404" pitchFamily="49" charset="0"/>
              <a:buChar char="o"/>
            </a:pPr>
            <a:r>
              <a:rPr lang="en-US" sz="2400" b="1" dirty="0" smtClean="0"/>
              <a:t>frequencies</a:t>
            </a:r>
            <a:endParaRPr lang="en-US" sz="2400" dirty="0"/>
          </a:p>
        </p:txBody>
      </p:sp>
      <p:graphicFrame>
        <p:nvGraphicFramePr>
          <p:cNvPr id="14" name="Table 13">
            <a:extLst>
              <a:ext uri="{FF2B5EF4-FFF2-40B4-BE49-F238E27FC236}">
                <a16:creationId xmlns:a16="http://schemas.microsoft.com/office/drawing/2014/main" id="{12D4B22D-DC21-584A-9BA8-3710CB0C777D}"/>
              </a:ext>
            </a:extLst>
          </p:cNvPr>
          <p:cNvGraphicFramePr>
            <a:graphicFrameLocks noGrp="1"/>
          </p:cNvGraphicFramePr>
          <p:nvPr>
            <p:extLst>
              <p:ext uri="{D42A27DB-BD31-4B8C-83A1-F6EECF244321}">
                <p14:modId xmlns:p14="http://schemas.microsoft.com/office/powerpoint/2010/main" val="3679968371"/>
              </p:ext>
            </p:extLst>
          </p:nvPr>
        </p:nvGraphicFramePr>
        <p:xfrm>
          <a:off x="12853712" y="3680359"/>
          <a:ext cx="9740026" cy="365760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sz="28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800"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sz="2800" b="1" dirty="0">
                          <a:solidFill>
                            <a:schemeClr val="bg1"/>
                          </a:solidFill>
                        </a:rPr>
                        <a:t>dog</a:t>
                      </a:r>
                    </a:p>
                  </a:txBody>
                  <a:tcPr anchor="ctr">
                    <a:solidFill>
                      <a:schemeClr val="tx1"/>
                    </a:solidFill>
                  </a:tcPr>
                </a:tc>
                <a:tc>
                  <a:txBody>
                    <a:bodyPr/>
                    <a:lstStyle/>
                    <a:p>
                      <a:pPr algn="ctr"/>
                      <a:r>
                        <a:rPr lang="en-US" sz="2800" b="1" dirty="0">
                          <a:solidFill>
                            <a:schemeClr val="bg1"/>
                          </a:solidFill>
                        </a:rPr>
                        <a:t>is</a:t>
                      </a:r>
                    </a:p>
                  </a:txBody>
                  <a:tcPr anchor="ctr">
                    <a:solidFill>
                      <a:schemeClr val="tx1"/>
                    </a:solidFill>
                  </a:tcPr>
                </a:tc>
                <a:tc>
                  <a:txBody>
                    <a:bodyPr/>
                    <a:lstStyle/>
                    <a:p>
                      <a:pPr algn="ctr"/>
                      <a:r>
                        <a:rPr lang="en-US" sz="2800" b="1" dirty="0">
                          <a:solidFill>
                            <a:schemeClr val="bg1"/>
                          </a:solidFill>
                        </a:rPr>
                        <a:t>it</a:t>
                      </a:r>
                    </a:p>
                  </a:txBody>
                  <a:tcPr anchor="ctr">
                    <a:solidFill>
                      <a:schemeClr val="tx1"/>
                    </a:solidFill>
                  </a:tcPr>
                </a:tc>
                <a:tc>
                  <a:txBody>
                    <a:bodyPr/>
                    <a:lstStyle/>
                    <a:p>
                      <a:pPr algn="ctr"/>
                      <a:r>
                        <a:rPr lang="en-US" sz="2800" b="1" dirty="0">
                          <a:solidFill>
                            <a:schemeClr val="bg1"/>
                          </a:solidFill>
                        </a:rPr>
                        <a:t>my</a:t>
                      </a:r>
                    </a:p>
                  </a:txBody>
                  <a:tcPr anchor="ctr">
                    <a:solidFill>
                      <a:schemeClr val="tx1"/>
                    </a:solidFill>
                  </a:tcPr>
                </a:tc>
                <a:tc>
                  <a:txBody>
                    <a:bodyPr/>
                    <a:lstStyle/>
                    <a:p>
                      <a:pPr algn="ctr"/>
                      <a:r>
                        <a:rPr lang="en-US" sz="2800" b="1" dirty="0">
                          <a:solidFill>
                            <a:schemeClr val="bg1"/>
                          </a:solidFill>
                        </a:rPr>
                        <a:t>not</a:t>
                      </a:r>
                    </a:p>
                  </a:txBody>
                  <a:tcPr anchor="ctr">
                    <a:solidFill>
                      <a:schemeClr val="tx1"/>
                    </a:solidFill>
                  </a:tcPr>
                </a:tc>
                <a:tc>
                  <a:txBody>
                    <a:bodyPr/>
                    <a:lstStyle/>
                    <a:p>
                      <a:pPr algn="ctr"/>
                      <a:r>
                        <a:rPr lang="en-US" sz="2800" b="1" dirty="0">
                          <a:solidFill>
                            <a:schemeClr val="bg1"/>
                          </a:solidFill>
                        </a:rPr>
                        <a:t>old</a:t>
                      </a:r>
                    </a:p>
                  </a:txBody>
                  <a:tcPr anchor="ctr">
                    <a:solidFill>
                      <a:schemeClr val="tx1"/>
                    </a:solidFill>
                  </a:tcPr>
                </a:tc>
                <a:tc>
                  <a:txBody>
                    <a:bodyPr/>
                    <a:lstStyle/>
                    <a:p>
                      <a:pPr algn="ctr"/>
                      <a:r>
                        <a:rPr lang="en-US" sz="2800"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sz="2800"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8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sz="2800" b="1" dirty="0"/>
                        <a:t>1</a:t>
                      </a:r>
                    </a:p>
                  </a:txBody>
                  <a:tcPr anchor="ctr"/>
                </a:tc>
                <a:tc>
                  <a:txBody>
                    <a:bodyPr/>
                    <a:lstStyle/>
                    <a:p>
                      <a:pPr algn="ctr"/>
                      <a:r>
                        <a:rPr lang="en-US" sz="2800" b="1" dirty="0"/>
                        <a:t>1</a:t>
                      </a:r>
                    </a:p>
                  </a:txBody>
                  <a:tcPr anchor="ctr"/>
                </a:tc>
                <a:tc>
                  <a:txBody>
                    <a:bodyPr/>
                    <a:lstStyle/>
                    <a:p>
                      <a:pPr algn="ctr"/>
                      <a:r>
                        <a:rPr lang="en-US" sz="2800" b="1" dirty="0"/>
                        <a:t>1</a:t>
                      </a:r>
                    </a:p>
                  </a:txBody>
                  <a:tcPr anchor="ctr"/>
                </a:tc>
                <a:tc>
                  <a:txBody>
                    <a:bodyPr/>
                    <a:lstStyle/>
                    <a:p>
                      <a:pPr algn="ctr"/>
                      <a:r>
                        <a:rPr lang="en-US" sz="2800" dirty="0"/>
                        <a:t>0</a:t>
                      </a:r>
                    </a:p>
                  </a:txBody>
                  <a:tcPr anchor="ctr"/>
                </a:tc>
                <a:tc>
                  <a:txBody>
                    <a:bodyPr/>
                    <a:lstStyle/>
                    <a:p>
                      <a:pPr algn="ctr"/>
                      <a:r>
                        <a:rPr lang="en-US" sz="2800" dirty="0"/>
                        <a:t>0</a:t>
                      </a:r>
                    </a:p>
                  </a:txBody>
                  <a:tcPr anchor="ctr"/>
                </a:tc>
                <a:tc>
                  <a:txBody>
                    <a:bodyPr/>
                    <a:lstStyle/>
                    <a:p>
                      <a:pPr algn="ctr"/>
                      <a:r>
                        <a:rPr lang="en-US" sz="2800" dirty="0"/>
                        <a:t>0</a:t>
                      </a:r>
                    </a:p>
                  </a:txBody>
                  <a:tcPr anchor="ctr"/>
                </a:tc>
                <a:tc>
                  <a:txBody>
                    <a:bodyPr/>
                    <a:lstStyle/>
                    <a:p>
                      <a:pPr algn="ctr"/>
                      <a:r>
                        <a:rPr lang="en-US" sz="2800" dirty="0"/>
                        <a:t>0</a:t>
                      </a:r>
                    </a:p>
                  </a:txBody>
                  <a:tcPr anchor="ctr"/>
                </a:tc>
                <a:extLst>
                  <a:ext uri="{0D108BD9-81ED-4DB2-BD59-A6C34878D82A}">
                    <a16:rowId xmlns:a16="http://schemas.microsoft.com/office/drawing/2014/main" val="47828122"/>
                  </a:ext>
                </a:extLst>
              </a:tr>
              <a:tr h="670560">
                <a:tc>
                  <a:txBody>
                    <a:bodyPr/>
                    <a:lstStyle/>
                    <a:p>
                      <a:pPr algn="ctr"/>
                      <a:r>
                        <a:rPr lang="en-US" sz="2800"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8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sz="2800" dirty="0"/>
                        <a:t>0</a:t>
                      </a:r>
                    </a:p>
                  </a:txBody>
                  <a:tcPr anchor="ctr"/>
                </a:tc>
                <a:tc>
                  <a:txBody>
                    <a:bodyPr/>
                    <a:lstStyle/>
                    <a:p>
                      <a:pPr algn="ctr"/>
                      <a:r>
                        <a:rPr lang="en-US" sz="2800" b="1" dirty="0"/>
                        <a:t>1</a:t>
                      </a:r>
                    </a:p>
                  </a:txBody>
                  <a:tcPr anchor="ctr"/>
                </a:tc>
                <a:tc>
                  <a:txBody>
                    <a:bodyPr/>
                    <a:lstStyle/>
                    <a:p>
                      <a:pPr algn="ctr"/>
                      <a:r>
                        <a:rPr lang="en-US" sz="2800" dirty="0"/>
                        <a:t>0</a:t>
                      </a:r>
                    </a:p>
                  </a:txBody>
                  <a:tcPr anchor="ctr"/>
                </a:tc>
                <a:tc>
                  <a:txBody>
                    <a:bodyPr/>
                    <a:lstStyle/>
                    <a:p>
                      <a:pPr algn="ctr"/>
                      <a:r>
                        <a:rPr lang="en-US" sz="2800" b="1" dirty="0"/>
                        <a:t>1</a:t>
                      </a:r>
                    </a:p>
                  </a:txBody>
                  <a:tcPr anchor="ctr"/>
                </a:tc>
                <a:tc>
                  <a:txBody>
                    <a:bodyPr/>
                    <a:lstStyle/>
                    <a:p>
                      <a:pPr algn="ctr"/>
                      <a:r>
                        <a:rPr lang="en-US" sz="2800" dirty="0"/>
                        <a:t>0</a:t>
                      </a:r>
                    </a:p>
                  </a:txBody>
                  <a:tcPr anchor="ctr"/>
                </a:tc>
                <a:tc>
                  <a:txBody>
                    <a:bodyPr/>
                    <a:lstStyle/>
                    <a:p>
                      <a:pPr algn="ctr"/>
                      <a:r>
                        <a:rPr lang="en-US" sz="2800" b="1" dirty="0"/>
                        <a:t>1</a:t>
                      </a:r>
                    </a:p>
                  </a:txBody>
                  <a:tcPr anchor="ctr"/>
                </a:tc>
                <a:tc>
                  <a:txBody>
                    <a:bodyPr/>
                    <a:lstStyle/>
                    <a:p>
                      <a:pPr algn="ctr"/>
                      <a:r>
                        <a:rPr lang="en-US" sz="2800" dirty="0"/>
                        <a:t>0</a:t>
                      </a:r>
                    </a:p>
                  </a:txBody>
                  <a:tcPr anchor="ctr"/>
                </a:tc>
                <a:extLst>
                  <a:ext uri="{0D108BD9-81ED-4DB2-BD59-A6C34878D82A}">
                    <a16:rowId xmlns:a16="http://schemas.microsoft.com/office/drawing/2014/main" val="2476667754"/>
                  </a:ext>
                </a:extLst>
              </a:tr>
              <a:tr h="670560">
                <a:tc>
                  <a:txBody>
                    <a:bodyPr/>
                    <a:lstStyle/>
                    <a:p>
                      <a:pPr algn="ctr"/>
                      <a:r>
                        <a:rPr lang="en-US" sz="2800"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8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sz="2800" b="1" dirty="0"/>
                        <a:t>1</a:t>
                      </a:r>
                    </a:p>
                  </a:txBody>
                  <a:tcPr anchor="ctr"/>
                </a:tc>
                <a:tc>
                  <a:txBody>
                    <a:bodyPr/>
                    <a:lstStyle/>
                    <a:p>
                      <a:pPr algn="ctr"/>
                      <a:r>
                        <a:rPr lang="en-US" sz="2800" b="1" dirty="0"/>
                        <a:t>2</a:t>
                      </a:r>
                    </a:p>
                  </a:txBody>
                  <a:tcPr anchor="ctr"/>
                </a:tc>
                <a:tc>
                  <a:txBody>
                    <a:bodyPr/>
                    <a:lstStyle/>
                    <a:p>
                      <a:pPr algn="ctr"/>
                      <a:r>
                        <a:rPr lang="en-US" sz="2800" b="1" dirty="0"/>
                        <a:t>2</a:t>
                      </a:r>
                    </a:p>
                  </a:txBody>
                  <a:tcPr anchor="ctr"/>
                </a:tc>
                <a:tc>
                  <a:txBody>
                    <a:bodyPr/>
                    <a:lstStyle/>
                    <a:p>
                      <a:pPr algn="ctr"/>
                      <a:r>
                        <a:rPr lang="en-US" sz="2800" dirty="0"/>
                        <a:t>0</a:t>
                      </a:r>
                    </a:p>
                  </a:txBody>
                  <a:tcPr anchor="ctr"/>
                </a:tc>
                <a:tc>
                  <a:txBody>
                    <a:bodyPr/>
                    <a:lstStyle/>
                    <a:p>
                      <a:pPr algn="ctr"/>
                      <a:r>
                        <a:rPr lang="en-US" sz="2800" b="1" dirty="0"/>
                        <a:t>1</a:t>
                      </a:r>
                    </a:p>
                  </a:txBody>
                  <a:tcPr anchor="ctr"/>
                </a:tc>
                <a:tc>
                  <a:txBody>
                    <a:bodyPr/>
                    <a:lstStyle/>
                    <a:p>
                      <a:pPr algn="ctr"/>
                      <a:r>
                        <a:rPr lang="en-US" sz="2800" dirty="0"/>
                        <a:t>0</a:t>
                      </a:r>
                    </a:p>
                  </a:txBody>
                  <a:tcPr anchor="ctr"/>
                </a:tc>
                <a:tc>
                  <a:txBody>
                    <a:bodyPr/>
                    <a:lstStyle/>
                    <a:p>
                      <a:pPr algn="ctr"/>
                      <a:r>
                        <a:rPr lang="en-US" sz="2800" b="1" dirty="0"/>
                        <a:t>1</a:t>
                      </a:r>
                    </a:p>
                  </a:txBody>
                  <a:tcPr anchor="ctr"/>
                </a:tc>
                <a:extLst>
                  <a:ext uri="{0D108BD9-81ED-4DB2-BD59-A6C34878D82A}">
                    <a16:rowId xmlns:a16="http://schemas.microsoft.com/office/drawing/2014/main" val="2800105296"/>
                  </a:ext>
                </a:extLst>
              </a:tr>
            </a:tbl>
          </a:graphicData>
        </a:graphic>
      </p:graphicFrame>
      <p:sp>
        <p:nvSpPr>
          <p:cNvPr id="16" name="TextBox 15">
            <a:extLst>
              <a:ext uri="{FF2B5EF4-FFF2-40B4-BE49-F238E27FC236}">
                <a16:creationId xmlns:a16="http://schemas.microsoft.com/office/drawing/2014/main" id="{9CCE244B-8FF2-0945-9153-E3E592D9846C}"/>
              </a:ext>
            </a:extLst>
          </p:cNvPr>
          <p:cNvSpPr txBox="1"/>
          <p:nvPr/>
        </p:nvSpPr>
        <p:spPr>
          <a:xfrm>
            <a:off x="1535430" y="8430306"/>
            <a:ext cx="10744372" cy="461665"/>
          </a:xfrm>
          <a:prstGeom prst="rect">
            <a:avLst/>
          </a:prstGeom>
          <a:noFill/>
        </p:spPr>
        <p:txBody>
          <a:bodyPr wrap="square" rtlCol="0">
            <a:spAutoFit/>
          </a:bodyPr>
          <a:lstStyle/>
          <a:p>
            <a:r>
              <a:rPr lang="en-US" sz="2400" b="1" dirty="0"/>
              <a:t>Term frequency (TF): Increases</a:t>
            </a:r>
            <a:r>
              <a:rPr lang="en-US" sz="2400" dirty="0"/>
              <a:t> the weight for </a:t>
            </a:r>
            <a:r>
              <a:rPr lang="en-US" sz="2400" b="1" dirty="0"/>
              <a:t>common</a:t>
            </a:r>
            <a:r>
              <a:rPr lang="en-US" sz="2400" dirty="0"/>
              <a:t> words in a </a:t>
            </a:r>
            <a:r>
              <a:rPr lang="en-US" sz="2400" u="sng" dirty="0"/>
              <a:t>document</a:t>
            </a:r>
            <a:r>
              <a:rPr lang="en-US" sz="2400" dirty="0"/>
              <a:t>.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1447F82-4A08-8D49-A32B-CEE9D6A29061}"/>
                  </a:ext>
                </a:extLst>
              </p:cNvPr>
              <p:cNvSpPr txBox="1"/>
              <p:nvPr/>
            </p:nvSpPr>
            <p:spPr>
              <a:xfrm>
                <a:off x="3206780" y="8961927"/>
                <a:ext cx="6940490" cy="579005"/>
              </a:xfrm>
              <a:prstGeom prst="rect">
                <a:avLst/>
              </a:prstGeom>
              <a:noFill/>
            </p:spPr>
            <p:txBody>
              <a:bodyPr wrap="none" lIns="0" tIns="0" rIns="0" bIns="0" rtlCol="0">
                <a:spAutoFit/>
              </a:bodyPr>
              <a:lstStyle/>
              <a:p>
                <a:pPr>
                  <a:spcBef>
                    <a:spcPts val="600"/>
                  </a:spcBef>
                  <a:spcAft>
                    <a:spcPts val="600"/>
                  </a:spcAft>
                </a:pPr>
                <a14:m>
                  <m:oMath xmlns:m="http://schemas.openxmlformats.org/officeDocument/2006/math">
                    <m:r>
                      <a:rPr lang="en-US" sz="2400" b="0" i="1" smtClean="0">
                        <a:latin typeface="Cambria Math" panose="02040503050406030204" pitchFamily="18" charset="0"/>
                      </a:rPr>
                      <m:t>𝑡𝑓</m:t>
                    </m:r>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r>
                      <a:rPr lang="en-US" sz="2400" b="0" i="1" smtClean="0">
                        <a:latin typeface="Cambria Math" panose="02040503050406030204" pitchFamily="18" charset="0"/>
                      </a:rPr>
                      <m:t>)</m:t>
                    </m:r>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𝑡𝑖𝑚𝑒𝑠</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𝑜𝑐𝑐𝑢𝑟𝑠</m:t>
                        </m:r>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num>
                      <m:den>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𝑡𝑒𝑟𝑚𝑠</m:t>
                        </m:r>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den>
                    </m:f>
                  </m:oMath>
                </a14:m>
                <a:endParaRPr lang="en-US" sz="2400" dirty="0" err="1"/>
              </a:p>
            </p:txBody>
          </p:sp>
        </mc:Choice>
        <mc:Fallback>
          <p:sp>
            <p:nvSpPr>
              <p:cNvPr id="17" name="TextBox 16">
                <a:extLst>
                  <a:ext uri="{FF2B5EF4-FFF2-40B4-BE49-F238E27FC236}">
                    <a16:creationId xmlns:a16="http://schemas.microsoft.com/office/drawing/2014/main" id="{91447F82-4A08-8D49-A32B-CEE9D6A29061}"/>
                  </a:ext>
                </a:extLst>
              </p:cNvPr>
              <p:cNvSpPr txBox="1">
                <a:spLocks noRot="1" noChangeAspect="1" noMove="1" noResize="1" noEditPoints="1" noAdjustHandles="1" noChangeArrowheads="1" noChangeShapeType="1" noTextEdit="1"/>
              </p:cNvSpPr>
              <p:nvPr/>
            </p:nvSpPr>
            <p:spPr>
              <a:xfrm>
                <a:off x="3206780" y="8961927"/>
                <a:ext cx="6940490" cy="579005"/>
              </a:xfrm>
              <a:prstGeom prst="rect">
                <a:avLst/>
              </a:prstGeom>
              <a:blipFill>
                <a:blip r:embed="rId4"/>
                <a:stretch>
                  <a:fillRect b="-11579"/>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32A845DF-A3F5-E342-AF38-2CFA894679C6}"/>
              </a:ext>
            </a:extLst>
          </p:cNvPr>
          <p:cNvGraphicFramePr>
            <a:graphicFrameLocks noGrp="1"/>
          </p:cNvGraphicFramePr>
          <p:nvPr>
            <p:extLst>
              <p:ext uri="{D42A27DB-BD31-4B8C-83A1-F6EECF244321}">
                <p14:modId xmlns:p14="http://schemas.microsoft.com/office/powerpoint/2010/main" val="410881860"/>
              </p:ext>
            </p:extLst>
          </p:nvPr>
        </p:nvGraphicFramePr>
        <p:xfrm>
          <a:off x="12853712" y="7775448"/>
          <a:ext cx="9740026" cy="393192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sz="28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800"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sz="2800" b="1" dirty="0">
                          <a:solidFill>
                            <a:schemeClr val="bg1"/>
                          </a:solidFill>
                        </a:rPr>
                        <a:t>dog</a:t>
                      </a:r>
                    </a:p>
                  </a:txBody>
                  <a:tcPr anchor="ctr">
                    <a:solidFill>
                      <a:schemeClr val="tx1"/>
                    </a:solidFill>
                  </a:tcPr>
                </a:tc>
                <a:tc>
                  <a:txBody>
                    <a:bodyPr/>
                    <a:lstStyle/>
                    <a:p>
                      <a:pPr algn="ctr"/>
                      <a:r>
                        <a:rPr lang="en-US" sz="2800" b="1" dirty="0">
                          <a:solidFill>
                            <a:schemeClr val="bg1"/>
                          </a:solidFill>
                        </a:rPr>
                        <a:t>is</a:t>
                      </a:r>
                    </a:p>
                  </a:txBody>
                  <a:tcPr anchor="ctr">
                    <a:solidFill>
                      <a:schemeClr val="tx1"/>
                    </a:solidFill>
                  </a:tcPr>
                </a:tc>
                <a:tc>
                  <a:txBody>
                    <a:bodyPr/>
                    <a:lstStyle/>
                    <a:p>
                      <a:pPr algn="ctr"/>
                      <a:r>
                        <a:rPr lang="en-US" sz="2800" b="1" dirty="0">
                          <a:solidFill>
                            <a:schemeClr val="bg1"/>
                          </a:solidFill>
                        </a:rPr>
                        <a:t>it</a:t>
                      </a:r>
                    </a:p>
                  </a:txBody>
                  <a:tcPr anchor="ctr">
                    <a:solidFill>
                      <a:schemeClr val="tx1"/>
                    </a:solidFill>
                  </a:tcPr>
                </a:tc>
                <a:tc>
                  <a:txBody>
                    <a:bodyPr/>
                    <a:lstStyle/>
                    <a:p>
                      <a:pPr algn="ctr"/>
                      <a:r>
                        <a:rPr lang="en-US" sz="2800" b="1" dirty="0">
                          <a:solidFill>
                            <a:schemeClr val="bg1"/>
                          </a:solidFill>
                        </a:rPr>
                        <a:t>my</a:t>
                      </a:r>
                    </a:p>
                  </a:txBody>
                  <a:tcPr anchor="ctr">
                    <a:solidFill>
                      <a:schemeClr val="tx1"/>
                    </a:solidFill>
                  </a:tcPr>
                </a:tc>
                <a:tc>
                  <a:txBody>
                    <a:bodyPr/>
                    <a:lstStyle/>
                    <a:p>
                      <a:pPr algn="ctr"/>
                      <a:r>
                        <a:rPr lang="en-US" sz="2800" b="1" dirty="0">
                          <a:solidFill>
                            <a:schemeClr val="bg1"/>
                          </a:solidFill>
                        </a:rPr>
                        <a:t>not</a:t>
                      </a:r>
                    </a:p>
                  </a:txBody>
                  <a:tcPr anchor="ctr">
                    <a:solidFill>
                      <a:schemeClr val="tx1"/>
                    </a:solidFill>
                  </a:tcPr>
                </a:tc>
                <a:tc>
                  <a:txBody>
                    <a:bodyPr/>
                    <a:lstStyle/>
                    <a:p>
                      <a:pPr algn="ctr"/>
                      <a:r>
                        <a:rPr lang="en-US" sz="2800" b="1" dirty="0">
                          <a:solidFill>
                            <a:schemeClr val="bg1"/>
                          </a:solidFill>
                        </a:rPr>
                        <a:t>old</a:t>
                      </a:r>
                    </a:p>
                  </a:txBody>
                  <a:tcPr anchor="ctr">
                    <a:solidFill>
                      <a:schemeClr val="tx1"/>
                    </a:solidFill>
                  </a:tcPr>
                </a:tc>
                <a:tc>
                  <a:txBody>
                    <a:bodyPr/>
                    <a:lstStyle/>
                    <a:p>
                      <a:pPr algn="ctr"/>
                      <a:r>
                        <a:rPr lang="en-US" sz="2800"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sz="2800"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800" b="1" dirty="0"/>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sz="2800" b="1" dirty="0"/>
                        <a:t>0.25</a:t>
                      </a:r>
                    </a:p>
                  </a:txBody>
                  <a:tcPr anchor="ctr"/>
                </a:tc>
                <a:tc>
                  <a:txBody>
                    <a:bodyPr/>
                    <a:lstStyle/>
                    <a:p>
                      <a:pPr algn="ctr"/>
                      <a:r>
                        <a:rPr lang="en-US" sz="2800" b="1" dirty="0"/>
                        <a:t>0.25</a:t>
                      </a:r>
                    </a:p>
                  </a:txBody>
                  <a:tcPr anchor="ctr"/>
                </a:tc>
                <a:tc>
                  <a:txBody>
                    <a:bodyPr/>
                    <a:lstStyle/>
                    <a:p>
                      <a:pPr algn="ctr"/>
                      <a:r>
                        <a:rPr lang="en-US" sz="2800" b="1" dirty="0"/>
                        <a:t>0.25</a:t>
                      </a:r>
                    </a:p>
                  </a:txBody>
                  <a:tcPr anchor="ctr"/>
                </a:tc>
                <a:tc>
                  <a:txBody>
                    <a:bodyPr/>
                    <a:lstStyle/>
                    <a:p>
                      <a:pPr algn="ctr"/>
                      <a:r>
                        <a:rPr lang="en-US" sz="2800" dirty="0"/>
                        <a:t>0</a:t>
                      </a:r>
                    </a:p>
                  </a:txBody>
                  <a:tcPr anchor="ctr"/>
                </a:tc>
                <a:tc>
                  <a:txBody>
                    <a:bodyPr/>
                    <a:lstStyle/>
                    <a:p>
                      <a:pPr algn="ctr"/>
                      <a:r>
                        <a:rPr lang="en-US" sz="2800" dirty="0"/>
                        <a:t>0</a:t>
                      </a:r>
                    </a:p>
                  </a:txBody>
                  <a:tcPr anchor="ctr"/>
                </a:tc>
                <a:tc>
                  <a:txBody>
                    <a:bodyPr/>
                    <a:lstStyle/>
                    <a:p>
                      <a:pPr algn="ctr"/>
                      <a:r>
                        <a:rPr lang="en-US" sz="2800" dirty="0"/>
                        <a:t>0</a:t>
                      </a:r>
                    </a:p>
                  </a:txBody>
                  <a:tcPr anchor="ctr"/>
                </a:tc>
                <a:tc>
                  <a:txBody>
                    <a:bodyPr/>
                    <a:lstStyle/>
                    <a:p>
                      <a:pPr algn="ctr"/>
                      <a:r>
                        <a:rPr lang="en-US" sz="2800" dirty="0"/>
                        <a:t>0</a:t>
                      </a:r>
                    </a:p>
                  </a:txBody>
                  <a:tcPr anchor="ctr"/>
                </a:tc>
                <a:extLst>
                  <a:ext uri="{0D108BD9-81ED-4DB2-BD59-A6C34878D82A}">
                    <a16:rowId xmlns:a16="http://schemas.microsoft.com/office/drawing/2014/main" val="47828122"/>
                  </a:ext>
                </a:extLst>
              </a:tr>
              <a:tr h="670560">
                <a:tc>
                  <a:txBody>
                    <a:bodyPr/>
                    <a:lstStyle/>
                    <a:p>
                      <a:pPr algn="ctr"/>
                      <a:r>
                        <a:rPr lang="en-US" sz="2800"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8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a:t>0.25</a:t>
                      </a:r>
                    </a:p>
                  </a:txBody>
                  <a:tcPr anchor="ctr">
                    <a:lnL w="12700" cap="flat" cmpd="sng" algn="ctr">
                      <a:solidFill>
                        <a:schemeClr val="tx1"/>
                      </a:solidFill>
                      <a:prstDash val="solid"/>
                      <a:round/>
                      <a:headEnd type="none" w="med" len="med"/>
                      <a:tailEnd type="none" w="med" len="med"/>
                    </a:lnL>
                  </a:tcPr>
                </a:tc>
                <a:tc>
                  <a:txBody>
                    <a:bodyPr/>
                    <a:lstStyle/>
                    <a:p>
                      <a:pPr algn="ctr"/>
                      <a:r>
                        <a:rPr lang="en-US" sz="2800" dirty="0"/>
                        <a:t>0</a:t>
                      </a:r>
                    </a:p>
                  </a:txBody>
                  <a:tcPr anchor="ctr"/>
                </a:tc>
                <a:tc>
                  <a:txBody>
                    <a:bodyPr/>
                    <a:lstStyle/>
                    <a:p>
                      <a:pPr algn="ctr"/>
                      <a:r>
                        <a:rPr lang="en-US" sz="2800" b="1" dirty="0"/>
                        <a:t>0.25</a:t>
                      </a:r>
                    </a:p>
                  </a:txBody>
                  <a:tcPr anchor="ctr"/>
                </a:tc>
                <a:tc>
                  <a:txBody>
                    <a:bodyPr/>
                    <a:lstStyle/>
                    <a:p>
                      <a:pPr algn="ctr"/>
                      <a:r>
                        <a:rPr lang="en-US" sz="2800" dirty="0"/>
                        <a:t>0</a:t>
                      </a:r>
                    </a:p>
                  </a:txBody>
                  <a:tcPr anchor="ctr"/>
                </a:tc>
                <a:tc>
                  <a:txBody>
                    <a:bodyPr/>
                    <a:lstStyle/>
                    <a:p>
                      <a:pPr algn="ctr"/>
                      <a:r>
                        <a:rPr lang="en-US" sz="2800" b="1" dirty="0"/>
                        <a:t>0.25</a:t>
                      </a:r>
                    </a:p>
                  </a:txBody>
                  <a:tcPr anchor="ctr"/>
                </a:tc>
                <a:tc>
                  <a:txBody>
                    <a:bodyPr/>
                    <a:lstStyle/>
                    <a:p>
                      <a:pPr algn="ctr"/>
                      <a:r>
                        <a:rPr lang="en-US" sz="2800" dirty="0"/>
                        <a:t>0</a:t>
                      </a:r>
                    </a:p>
                  </a:txBody>
                  <a:tcPr anchor="ctr"/>
                </a:tc>
                <a:tc>
                  <a:txBody>
                    <a:bodyPr/>
                    <a:lstStyle/>
                    <a:p>
                      <a:pPr algn="ctr"/>
                      <a:r>
                        <a:rPr lang="en-US" sz="2800" b="1" dirty="0"/>
                        <a:t>0.25</a:t>
                      </a:r>
                    </a:p>
                  </a:txBody>
                  <a:tcPr anchor="ctr"/>
                </a:tc>
                <a:tc>
                  <a:txBody>
                    <a:bodyPr/>
                    <a:lstStyle/>
                    <a:p>
                      <a:pPr algn="ctr"/>
                      <a:r>
                        <a:rPr lang="en-US" sz="2800" dirty="0"/>
                        <a:t>0</a:t>
                      </a:r>
                    </a:p>
                  </a:txBody>
                  <a:tcPr anchor="ctr"/>
                </a:tc>
                <a:extLst>
                  <a:ext uri="{0D108BD9-81ED-4DB2-BD59-A6C34878D82A}">
                    <a16:rowId xmlns:a16="http://schemas.microsoft.com/office/drawing/2014/main" val="2476667754"/>
                  </a:ext>
                </a:extLst>
              </a:tr>
              <a:tr h="670560">
                <a:tc>
                  <a:txBody>
                    <a:bodyPr/>
                    <a:lstStyle/>
                    <a:p>
                      <a:pPr algn="ctr"/>
                      <a:r>
                        <a:rPr lang="en-US" sz="2800"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800" b="1" dirty="0"/>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sz="2800" b="1" dirty="0"/>
                        <a:t>0.11</a:t>
                      </a:r>
                    </a:p>
                  </a:txBody>
                  <a:tcPr anchor="ctr"/>
                </a:tc>
                <a:tc>
                  <a:txBody>
                    <a:bodyPr/>
                    <a:lstStyle/>
                    <a:p>
                      <a:pPr algn="ctr"/>
                      <a:r>
                        <a:rPr lang="en-US" sz="2800" b="1" dirty="0"/>
                        <a:t>0.22</a:t>
                      </a:r>
                    </a:p>
                  </a:txBody>
                  <a:tcPr anchor="ctr"/>
                </a:tc>
                <a:tc>
                  <a:txBody>
                    <a:bodyPr/>
                    <a:lstStyle/>
                    <a:p>
                      <a:pPr algn="ctr"/>
                      <a:r>
                        <a:rPr lang="en-US" sz="2800" b="1" dirty="0"/>
                        <a:t>0.22</a:t>
                      </a:r>
                    </a:p>
                  </a:txBody>
                  <a:tcPr anchor="ctr"/>
                </a:tc>
                <a:tc>
                  <a:txBody>
                    <a:bodyPr/>
                    <a:lstStyle/>
                    <a:p>
                      <a:pPr algn="ctr"/>
                      <a:r>
                        <a:rPr lang="en-US" sz="2800" dirty="0"/>
                        <a:t>0</a:t>
                      </a:r>
                    </a:p>
                  </a:txBody>
                  <a:tcPr anchor="ctr"/>
                </a:tc>
                <a:tc>
                  <a:txBody>
                    <a:bodyPr/>
                    <a:lstStyle/>
                    <a:p>
                      <a:pPr algn="ctr"/>
                      <a:r>
                        <a:rPr lang="en-US" sz="2800" b="1" dirty="0"/>
                        <a:t>0.11</a:t>
                      </a:r>
                    </a:p>
                  </a:txBody>
                  <a:tcPr anchor="ctr"/>
                </a:tc>
                <a:tc>
                  <a:txBody>
                    <a:bodyPr/>
                    <a:lstStyle/>
                    <a:p>
                      <a:pPr algn="ctr"/>
                      <a:r>
                        <a:rPr lang="en-US" sz="2800" dirty="0"/>
                        <a:t>0</a:t>
                      </a:r>
                    </a:p>
                  </a:txBody>
                  <a:tcPr anchor="ctr"/>
                </a:tc>
                <a:tc>
                  <a:txBody>
                    <a:bodyPr/>
                    <a:lstStyle/>
                    <a:p>
                      <a:pPr algn="ctr"/>
                      <a:r>
                        <a:rPr lang="en-US" sz="2800" b="1" dirty="0"/>
                        <a:t>0.11</a:t>
                      </a:r>
                    </a:p>
                  </a:txBody>
                  <a:tcPr anchor="ct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1499629822"/>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Week II: Assignment</a:t>
            </a:r>
            <a:endParaRPr lang="en-US" dirty="0"/>
          </a:p>
        </p:txBody>
      </p:sp>
      <p:sp>
        <p:nvSpPr>
          <p:cNvPr id="3"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2</a:t>
            </a:fld>
            <a:endParaRPr lang="en-US" dirty="0"/>
          </a:p>
        </p:txBody>
      </p:sp>
      <p:sp>
        <p:nvSpPr>
          <p:cNvPr id="7" name="Rectangle 6">
            <a:extLst>
              <a:ext uri="{FF2B5EF4-FFF2-40B4-BE49-F238E27FC236}">
                <a16:creationId xmlns:a16="http://schemas.microsoft.com/office/drawing/2014/main" id="{5E4339C7-B6C1-554A-A92D-9AB7DD5BBF8C}"/>
              </a:ext>
            </a:extLst>
          </p:cNvPr>
          <p:cNvSpPr/>
          <p:nvPr/>
        </p:nvSpPr>
        <p:spPr>
          <a:xfrm>
            <a:off x="679939" y="3108724"/>
            <a:ext cx="23274378" cy="4524315"/>
          </a:xfrm>
          <a:prstGeom prst="rect">
            <a:avLst/>
          </a:prstGeom>
        </p:spPr>
        <p:txBody>
          <a:bodyPr wrap="square">
            <a:spAutoFit/>
          </a:bodyPr>
          <a:lstStyle/>
          <a:p>
            <a:pPr marL="685800" indent="-685800">
              <a:buFont typeface="Arial" panose="020B0604020202020204" pitchFamily="34" charset="0"/>
              <a:buChar char="•"/>
            </a:pPr>
            <a:r>
              <a:rPr lang="en-US" sz="4800" dirty="0"/>
              <a:t>For the in </a:t>
            </a:r>
            <a:r>
              <a:rPr lang="en-US" sz="4800" dirty="0">
                <a:solidFill>
                  <a:srgbClr val="FF0000"/>
                </a:solidFill>
              </a:rPr>
              <a:t>class presentation 09/29 </a:t>
            </a:r>
            <a:r>
              <a:rPr lang="en-US" sz="4800" dirty="0"/>
              <a:t>prepare your progress report, </a:t>
            </a:r>
            <a:r>
              <a:rPr lang="en-US" sz="4800" b="1" dirty="0">
                <a:solidFill>
                  <a:srgbClr val="00B050"/>
                </a:solidFill>
              </a:rPr>
              <a:t>including tables</a:t>
            </a:r>
            <a:r>
              <a:rPr lang="en-US" sz="4800" b="1" dirty="0"/>
              <a:t>, </a:t>
            </a:r>
            <a:r>
              <a:rPr lang="en-US" sz="4800" b="1" dirty="0">
                <a:solidFill>
                  <a:srgbClr val="00B050"/>
                </a:solidFill>
              </a:rPr>
              <a:t>graphs</a:t>
            </a:r>
            <a:r>
              <a:rPr lang="en-US" sz="4800" dirty="0"/>
              <a:t>, </a:t>
            </a:r>
            <a:r>
              <a:rPr lang="en-US" sz="4800" b="1" dirty="0">
                <a:solidFill>
                  <a:srgbClr val="00B050"/>
                </a:solidFill>
              </a:rPr>
              <a:t>maps, pictures, code and other material </a:t>
            </a:r>
            <a:r>
              <a:rPr lang="en-US" sz="4800" dirty="0"/>
              <a:t>relevant to the assignment. </a:t>
            </a:r>
            <a:endParaRPr lang="en-US" sz="4800" dirty="0" smtClean="0"/>
          </a:p>
          <a:p>
            <a:pPr marL="685800" indent="-685800">
              <a:buFont typeface="Arial" panose="020B0604020202020204" pitchFamily="34" charset="0"/>
              <a:buChar char="•"/>
            </a:pPr>
            <a:r>
              <a:rPr lang="en-US" sz="4800" dirty="0" smtClean="0"/>
              <a:t>Make </a:t>
            </a:r>
            <a:r>
              <a:rPr lang="en-US" sz="4800" dirty="0"/>
              <a:t>sure to add </a:t>
            </a:r>
            <a:r>
              <a:rPr lang="en-US" sz="4800" b="1" dirty="0">
                <a:solidFill>
                  <a:srgbClr val="00B050"/>
                </a:solidFill>
              </a:rPr>
              <a:t>captions to your graphical output </a:t>
            </a:r>
            <a:r>
              <a:rPr lang="en-US" sz="4800" dirty="0"/>
              <a:t>and to draw </a:t>
            </a:r>
            <a:r>
              <a:rPr lang="en-US" sz="4800" b="1" dirty="0">
                <a:effectLst>
                  <a:outerShdw blurRad="38100" dist="38100" dir="2700000" algn="tl">
                    <a:srgbClr val="000000">
                      <a:alpha val="43137"/>
                    </a:srgbClr>
                  </a:outerShdw>
                </a:effectLst>
              </a:rPr>
              <a:t>the conclusions / insights </a:t>
            </a:r>
            <a:r>
              <a:rPr lang="en-US" sz="4800" dirty="0"/>
              <a:t>into the next steps of your research</a:t>
            </a:r>
            <a:r>
              <a:rPr lang="en-US" sz="4800" dirty="0" smtClean="0"/>
              <a:t>.</a:t>
            </a:r>
            <a:endParaRPr lang="en-US" sz="4800" dirty="0"/>
          </a:p>
          <a:p>
            <a:pPr marL="685800" indent="-685800">
              <a:buFont typeface="Arial" panose="020B0604020202020204" pitchFamily="34" charset="0"/>
              <a:buChar char="•"/>
            </a:pPr>
            <a:endParaRPr lang="en-US" sz="4800" dirty="0"/>
          </a:p>
          <a:p>
            <a:pPr marL="685800" indent="-685800">
              <a:buFont typeface="Arial" panose="020B0604020202020204" pitchFamily="34" charset="0"/>
              <a:buChar char="•"/>
            </a:pPr>
            <a:r>
              <a:rPr lang="en-US" sz="4800" dirty="0"/>
              <a:t>Upload your homework assignment in Blackboard no later than Sunday midnight, </a:t>
            </a:r>
            <a:r>
              <a:rPr lang="en-US" sz="4800" dirty="0">
                <a:effectLst>
                  <a:outerShdw blurRad="38100" dist="38100" dir="2700000" algn="tl">
                    <a:srgbClr val="000000">
                      <a:alpha val="43137"/>
                    </a:srgbClr>
                  </a:outerShdw>
                </a:effectLst>
              </a:rPr>
              <a:t>10/03</a:t>
            </a:r>
            <a:r>
              <a:rPr lang="en-US" sz="4800" dirty="0" smtClean="0"/>
              <a:t>.</a:t>
            </a:r>
            <a:endParaRPr lang="en-US" sz="4800" dirty="0"/>
          </a:p>
        </p:txBody>
      </p:sp>
      <p:grpSp>
        <p:nvGrpSpPr>
          <p:cNvPr id="6" name="Group 5"/>
          <p:cNvGrpSpPr/>
          <p:nvPr/>
        </p:nvGrpSpPr>
        <p:grpSpPr>
          <a:xfrm>
            <a:off x="19977652" y="193044"/>
            <a:ext cx="3976665" cy="822976"/>
            <a:chOff x="19977652" y="193044"/>
            <a:chExt cx="3976665" cy="822976"/>
          </a:xfrm>
        </p:grpSpPr>
        <p:sp>
          <p:nvSpPr>
            <p:cNvPr id="5" name="Rectangle 4"/>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Placeholder 9">
            <a:extLst>
              <a:ext uri="{FF2B5EF4-FFF2-40B4-BE49-F238E27FC236}">
                <a16:creationId xmlns:a16="http://schemas.microsoft.com/office/drawing/2014/main" id="{BAF9B7F8-4537-0D45-A232-63BF6753FDDA}"/>
              </a:ext>
            </a:extLst>
          </p:cNvPr>
          <p:cNvSpPr txBox="1">
            <a:spLocks/>
          </p:cNvSpPr>
          <p:nvPr/>
        </p:nvSpPr>
        <p:spPr>
          <a:xfrm>
            <a:off x="4967416" y="1962986"/>
            <a:ext cx="15330889" cy="596198"/>
          </a:xfrm>
          <a:prstGeom prst="rect">
            <a:avLst/>
          </a:prstGeom>
        </p:spPr>
        <p:txBody>
          <a:bodyPr/>
          <a:lstStyle>
            <a:lvl1pPr marL="0" indent="0" algn="ctr" defTabSz="1828434" rtl="0" eaLnBrk="1" fontAlgn="auto" latinLnBrk="0" hangingPunct="1">
              <a:lnSpc>
                <a:spcPct val="90000"/>
              </a:lnSpc>
              <a:spcBef>
                <a:spcPts val="0"/>
              </a:spcBef>
              <a:spcAft>
                <a:spcPts val="0"/>
              </a:spcAft>
              <a:buFont typeface="Arial" panose="020B0604020202020204" pitchFamily="34" charset="0"/>
              <a:buNone/>
              <a:defRPr sz="3600" kern="1200" spc="300">
                <a:solidFill>
                  <a:schemeClr val="accent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0" indent="0" algn="ctr" defTabSz="1828434" rtl="0" eaLnBrk="1" fontAlgn="auto" latinLnBrk="0" hangingPunct="1">
              <a:lnSpc>
                <a:spcPct val="90000"/>
              </a:lnSpc>
              <a:spcBef>
                <a:spcPts val="0"/>
              </a:spcBef>
              <a:spcAft>
                <a:spcPts val="0"/>
              </a:spcAft>
              <a:buFont typeface="Arial" panose="020B0604020202020204" pitchFamily="34" charset="0"/>
              <a:buNone/>
              <a:defRPr lang="en-US" sz="3600" kern="1200" spc="600" smtClean="0">
                <a:solidFill>
                  <a:schemeClr val="accent1"/>
                </a:solidFill>
                <a:latin typeface="+mn-lt"/>
                <a:ea typeface="Montserrat" charset="0"/>
                <a:cs typeface="Calibri Light" panose="020F0302020204030204" pitchFamily="34"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spc="600" dirty="0" smtClean="0"/>
              <a:t>Due 10/02/2021 – Slide Presentation: 9/29/2021</a:t>
            </a:r>
            <a:endParaRPr lang="en-US" spc="600" dirty="0"/>
          </a:p>
        </p:txBody>
      </p:sp>
    </p:spTree>
    <p:extLst>
      <p:ext uri="{BB962C8B-B14F-4D97-AF65-F5344CB8AC3E}">
        <p14:creationId xmlns:p14="http://schemas.microsoft.com/office/powerpoint/2010/main" val="2292608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p:txBody>
          <a:bodyPr/>
          <a:lstStyle/>
          <a:p>
            <a:r>
              <a:rPr lang="en-US" dirty="0" smtClean="0"/>
              <a:t>Text Vectorization</a:t>
            </a:r>
            <a:endParaRPr lang="en-US" dirty="0"/>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6869113" y="1890164"/>
            <a:ext cx="11418887" cy="596198"/>
          </a:xfrm>
        </p:spPr>
        <p:txBody>
          <a:bodyPr/>
          <a:lstStyle/>
          <a:p>
            <a:r>
              <a:rPr lang="en-US" sz="3600" spc="600" dirty="0">
                <a:solidFill>
                  <a:schemeClr val="accent1"/>
                </a:solidFill>
              </a:rPr>
              <a:t>Inverse Document Frequency (IDF</a:t>
            </a:r>
            <a:r>
              <a:rPr lang="en-US" sz="3600" spc="600" dirty="0" smtClean="0">
                <a:solidFill>
                  <a:schemeClr val="accent1"/>
                </a:solidFill>
              </a:rPr>
              <a:t>) &amp; TF-IDF</a:t>
            </a:r>
            <a:endParaRPr lang="en-US" sz="3600"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p:txBody>
          <a:bodyPr/>
          <a:lstStyle/>
          <a:p>
            <a:r>
              <a:rPr lang="en-US" dirty="0" smtClean="0"/>
              <a:t>@Saint Peter’s University</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p:txBody>
          <a:bodyPr/>
          <a:lstStyle/>
          <a:p>
            <a:fld id="{450C043B-5EDC-FD42-8388-86F67B86BEDD}" type="slidenum">
              <a:rPr lang="en-US" smtClean="0"/>
              <a:pPr/>
              <a:t>20</a:t>
            </a:fld>
            <a:endParaRPr lang="en-US"/>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5" name="Table 14">
            <a:extLst>
              <a:ext uri="{FF2B5EF4-FFF2-40B4-BE49-F238E27FC236}">
                <a16:creationId xmlns:a16="http://schemas.microsoft.com/office/drawing/2014/main" id="{EF406C3C-DC8A-C949-BFE0-81EF9FF0D47E}"/>
              </a:ext>
            </a:extLst>
          </p:cNvPr>
          <p:cNvGraphicFramePr>
            <a:graphicFrameLocks noGrp="1"/>
          </p:cNvGraphicFramePr>
          <p:nvPr>
            <p:extLst>
              <p:ext uri="{D42A27DB-BD31-4B8C-83A1-F6EECF244321}">
                <p14:modId xmlns:p14="http://schemas.microsoft.com/office/powerpoint/2010/main" val="3386387954"/>
              </p:ext>
            </p:extLst>
          </p:nvPr>
        </p:nvGraphicFramePr>
        <p:xfrm>
          <a:off x="666717" y="2735051"/>
          <a:ext cx="4042341" cy="7741920"/>
        </p:xfrm>
        <a:graphic>
          <a:graphicData uri="http://schemas.openxmlformats.org/drawingml/2006/table">
            <a:tbl>
              <a:tblPr firstRow="1" bandRow="1">
                <a:tableStyleId>{5940675A-B579-460E-94D1-54222C63F5DA}</a:tableStyleId>
              </a:tblPr>
              <a:tblGrid>
                <a:gridCol w="1784515">
                  <a:extLst>
                    <a:ext uri="{9D8B030D-6E8A-4147-A177-3AD203B41FA5}">
                      <a16:colId xmlns:a16="http://schemas.microsoft.com/office/drawing/2014/main" val="3971136925"/>
                    </a:ext>
                  </a:extLst>
                </a:gridCol>
                <a:gridCol w="2257826">
                  <a:extLst>
                    <a:ext uri="{9D8B030D-6E8A-4147-A177-3AD203B41FA5}">
                      <a16:colId xmlns:a16="http://schemas.microsoft.com/office/drawing/2014/main" val="101079243"/>
                    </a:ext>
                  </a:extLst>
                </a:gridCol>
              </a:tblGrid>
              <a:tr h="404949">
                <a:tc>
                  <a:txBody>
                    <a:bodyPr/>
                    <a:lstStyle/>
                    <a:p>
                      <a:pPr algn="ctr"/>
                      <a:r>
                        <a:rPr lang="en-US" sz="2800" b="1" dirty="0">
                          <a:solidFill>
                            <a:schemeClr val="bg1"/>
                          </a:solidFill>
                        </a:rPr>
                        <a:t>term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800" b="1" dirty="0" err="1">
                          <a:solidFill>
                            <a:schemeClr val="bg1"/>
                          </a:solidFill>
                        </a:rPr>
                        <a:t>idf</a:t>
                      </a:r>
                      <a:endParaRPr lang="en-US" sz="2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051540130"/>
                  </a:ext>
                </a:extLst>
              </a:tr>
              <a:tr h="404949">
                <a:tc>
                  <a:txBody>
                    <a:bodyPr/>
                    <a:lstStyle/>
                    <a:p>
                      <a:pPr algn="ctr"/>
                      <a:r>
                        <a:rPr lang="en-US" sz="2800" b="1"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a:t>log(3/3)+1=</a:t>
                      </a:r>
                      <a:r>
                        <a:rPr lang="en-US" sz="28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828122"/>
                  </a:ext>
                </a:extLst>
              </a:tr>
              <a:tr h="404949">
                <a:tc>
                  <a:txBody>
                    <a:bodyPr/>
                    <a:lstStyle/>
                    <a:p>
                      <a:pPr algn="ctr"/>
                      <a:r>
                        <a:rPr lang="en-US" sz="2800" b="1" dirty="0"/>
                        <a:t>cat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a:t>log(3/2)+1=</a:t>
                      </a:r>
                      <a:r>
                        <a:rPr lang="en-US" sz="2800"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6667754"/>
                  </a:ext>
                </a:extLst>
              </a:tr>
              <a:tr h="404949">
                <a:tc>
                  <a:txBody>
                    <a:bodyPr/>
                    <a:lstStyle/>
                    <a:p>
                      <a:pPr algn="ctr"/>
                      <a:r>
                        <a:rPr lang="en-US" sz="2800" b="1" dirty="0"/>
                        <a:t>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a:t>log(3/3)+1=</a:t>
                      </a:r>
                      <a:r>
                        <a:rPr lang="en-US" sz="28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0105296"/>
                  </a:ext>
                </a:extLst>
              </a:tr>
              <a:tr h="404949">
                <a:tc>
                  <a:txBody>
                    <a:bodyPr/>
                    <a:lstStyle/>
                    <a:p>
                      <a:pPr algn="ctr"/>
                      <a:r>
                        <a:rPr lang="en-US" sz="2800" b="1" dirty="0"/>
                        <a:t>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a:t>log(3/4)+1=</a:t>
                      </a:r>
                      <a:r>
                        <a:rPr lang="en-US" sz="2800" b="1" dirty="0"/>
                        <a:t>0.87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201744"/>
                  </a:ext>
                </a:extLst>
              </a:tr>
              <a:tr h="404949">
                <a:tc>
                  <a:txBody>
                    <a:bodyPr/>
                    <a:lstStyle/>
                    <a:p>
                      <a:pPr algn="ctr"/>
                      <a:r>
                        <a:rPr lang="en-US" sz="2800" b="1" dirty="0"/>
                        <a:t>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a:t>log(3/3)+1=</a:t>
                      </a:r>
                      <a:r>
                        <a:rPr lang="en-US" sz="28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7491132"/>
                  </a:ext>
                </a:extLst>
              </a:tr>
              <a:tr h="404949">
                <a:tc>
                  <a:txBody>
                    <a:bodyPr/>
                    <a:lstStyle/>
                    <a:p>
                      <a:pPr algn="ctr"/>
                      <a:r>
                        <a:rPr lang="en-US" sz="2800" b="1" dirty="0"/>
                        <a:t>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800" b="0" dirty="0"/>
                        <a:t>log(3/2)+1=</a:t>
                      </a:r>
                      <a:r>
                        <a:rPr lang="en-US" sz="2800"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2121786"/>
                  </a:ext>
                </a:extLst>
              </a:tr>
              <a:tr h="404949">
                <a:tc>
                  <a:txBody>
                    <a:bodyPr/>
                    <a:lstStyle/>
                    <a:p>
                      <a:pPr algn="ctr"/>
                      <a:r>
                        <a:rPr lang="en-US" sz="2800" b="1" dirty="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800" b="0" dirty="0"/>
                        <a:t>log(3/2)+1=</a:t>
                      </a:r>
                      <a:r>
                        <a:rPr lang="en-US" sz="2800"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0004338"/>
                  </a:ext>
                </a:extLst>
              </a:tr>
              <a:tr h="404949">
                <a:tc>
                  <a:txBody>
                    <a:bodyPr/>
                    <a:lstStyle/>
                    <a:p>
                      <a:pPr algn="ctr"/>
                      <a:r>
                        <a:rPr lang="en-US" sz="2800" b="1" dirty="0"/>
                        <a:t>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800" b="0" dirty="0"/>
                        <a:t>log(3/2)+1=</a:t>
                      </a:r>
                      <a:r>
                        <a:rPr lang="en-US" sz="2800"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797845"/>
                  </a:ext>
                </a:extLst>
              </a:tr>
              <a:tr h="404949">
                <a:tc>
                  <a:txBody>
                    <a:bodyPr/>
                    <a:lstStyle/>
                    <a:p>
                      <a:pPr algn="ctr"/>
                      <a:r>
                        <a:rPr lang="en-US" sz="2800" b="1" dirty="0"/>
                        <a:t>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800" b="0" dirty="0"/>
                        <a:t>log(3/2)+1=</a:t>
                      </a:r>
                      <a:r>
                        <a:rPr lang="en-US" sz="2800"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4904350"/>
                  </a:ext>
                </a:extLst>
              </a:tr>
            </a:tbl>
          </a:graphicData>
        </a:graphic>
      </p:graphicFrame>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2DCE05B-1565-0042-9916-F15B6BFDF932}"/>
                  </a:ext>
                </a:extLst>
              </p:cNvPr>
              <p:cNvSpPr txBox="1"/>
              <p:nvPr/>
            </p:nvSpPr>
            <p:spPr>
              <a:xfrm>
                <a:off x="5537361" y="4759796"/>
                <a:ext cx="6275564" cy="775405"/>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𝑖𝑑𝑓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𝑡𝑒𝑟𝑚</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𝑑𝑜𝑐𝑢𝑚𝑒𝑛𝑡𝑠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𝑑𝑜𝑐𝑢𝑚𝑒𝑛𝑡𝑠</m:t>
                                      </m:r>
                                      <m:r>
                                        <a:rPr lang="en-US" sz="2000" b="0" i="1" smtClean="0">
                                          <a:latin typeface="Cambria Math" panose="02040503050406030204" pitchFamily="18" charset="0"/>
                                        </a:rPr>
                                        <m:t> </m:t>
                                      </m:r>
                                      <m:r>
                                        <a:rPr lang="en-US" sz="2000" b="0" i="1" smtClean="0">
                                          <a:latin typeface="Cambria Math" panose="02040503050406030204" pitchFamily="18" charset="0"/>
                                        </a:rPr>
                                        <m:t>𝑐𝑜𝑛𝑡𝑎𝑖𝑛𝑖𝑛𝑔</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𝑡𝑒𝑟𝑚</m:t>
                                      </m:r>
                                    </m:sub>
                                  </m:sSub>
                                  <m:r>
                                    <a:rPr lang="en-US" sz="2000" b="0" i="1" smtClean="0">
                                      <a:latin typeface="Cambria Math" panose="02040503050406030204" pitchFamily="18" charset="0"/>
                                    </a:rPr>
                                    <m:t>+1</m:t>
                                  </m:r>
                                </m:den>
                              </m:f>
                            </m:e>
                          </m:d>
                        </m:e>
                      </m:func>
                      <m:r>
                        <a:rPr lang="en-US" sz="2000" b="0" i="1" smtClean="0">
                          <a:latin typeface="Cambria Math" panose="02040503050406030204" pitchFamily="18" charset="0"/>
                        </a:rPr>
                        <m:t>+1</m:t>
                      </m:r>
                    </m:oMath>
                  </m:oMathPara>
                </a14:m>
                <a:endParaRPr lang="en-US" sz="2000" dirty="0" err="1"/>
              </a:p>
            </p:txBody>
          </p:sp>
        </mc:Choice>
        <mc:Fallback>
          <p:sp>
            <p:nvSpPr>
              <p:cNvPr id="19" name="TextBox 18">
                <a:extLst>
                  <a:ext uri="{FF2B5EF4-FFF2-40B4-BE49-F238E27FC236}">
                    <a16:creationId xmlns:a16="http://schemas.microsoft.com/office/drawing/2014/main" id="{42DCE05B-1565-0042-9916-F15B6BFDF932}"/>
                  </a:ext>
                </a:extLst>
              </p:cNvPr>
              <p:cNvSpPr txBox="1">
                <a:spLocks noRot="1" noChangeAspect="1" noMove="1" noResize="1" noEditPoints="1" noAdjustHandles="1" noChangeArrowheads="1" noChangeShapeType="1" noTextEdit="1"/>
              </p:cNvSpPr>
              <p:nvPr/>
            </p:nvSpPr>
            <p:spPr>
              <a:xfrm>
                <a:off x="5537361" y="4759796"/>
                <a:ext cx="6275564" cy="775405"/>
              </a:xfrm>
              <a:prstGeom prst="rect">
                <a:avLst/>
              </a:prstGeom>
              <a:blipFill>
                <a:blip r:embed="rId4"/>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3F65855-C614-3D4F-A73F-977C7613D1F8}"/>
              </a:ext>
            </a:extLst>
          </p:cNvPr>
          <p:cNvSpPr txBox="1"/>
          <p:nvPr/>
        </p:nvSpPr>
        <p:spPr>
          <a:xfrm>
            <a:off x="5086987" y="2994696"/>
            <a:ext cx="6725938" cy="1200329"/>
          </a:xfrm>
          <a:prstGeom prst="rect">
            <a:avLst/>
          </a:prstGeom>
          <a:noFill/>
        </p:spPr>
        <p:txBody>
          <a:bodyPr wrap="square" rtlCol="0">
            <a:spAutoFit/>
          </a:bodyPr>
          <a:lstStyle/>
          <a:p>
            <a:pPr lvl="0" algn="ctr" defTabSz="997999">
              <a:defRPr/>
            </a:pPr>
            <a:r>
              <a:rPr lang="en-US" sz="2400" b="1" dirty="0"/>
              <a:t>Inverse document frequency (IDF): Decreases</a:t>
            </a:r>
            <a:r>
              <a:rPr lang="en-US" sz="2400" dirty="0"/>
              <a:t> the weights for </a:t>
            </a:r>
            <a:r>
              <a:rPr lang="en-US" sz="2400" b="1" dirty="0"/>
              <a:t>commonly</a:t>
            </a:r>
            <a:r>
              <a:rPr lang="en-US" sz="2400" dirty="0"/>
              <a:t> used words and </a:t>
            </a:r>
            <a:r>
              <a:rPr lang="en-US" sz="2400" b="1" dirty="0"/>
              <a:t>increases</a:t>
            </a:r>
            <a:r>
              <a:rPr lang="en-US" sz="2400" dirty="0"/>
              <a:t> weights for </a:t>
            </a:r>
            <a:r>
              <a:rPr lang="en-US" sz="2400" b="1" dirty="0"/>
              <a:t>rare</a:t>
            </a:r>
            <a:r>
              <a:rPr lang="en-US" sz="2400" dirty="0"/>
              <a:t> words in the </a:t>
            </a:r>
            <a:r>
              <a:rPr lang="en-US" sz="2400" u="sng" dirty="0"/>
              <a:t>vocabulary</a:t>
            </a:r>
            <a:r>
              <a:rPr lang="en-US" sz="2400" dirty="0"/>
              <a:t>.</a:t>
            </a:r>
            <a:r>
              <a:rPr lang="en-US" sz="2400" b="1" dirty="0"/>
              <a:t> </a:t>
            </a:r>
            <a:endParaRPr lang="en-US" sz="240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47D87E59-3D70-4D4E-AFCF-CD2B3E673820}"/>
                  </a:ext>
                </a:extLst>
              </p:cNvPr>
              <p:cNvSpPr txBox="1"/>
              <p:nvPr/>
            </p:nvSpPr>
            <p:spPr>
              <a:xfrm>
                <a:off x="5537361" y="5907611"/>
                <a:ext cx="2571152" cy="384721"/>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  </m:t>
                      </m:r>
                      <m:r>
                        <a:rPr lang="en-US" sz="2000" b="0" i="1" smtClean="0">
                          <a:latin typeface="Cambria Math" panose="02040503050406030204" pitchFamily="18" charset="0"/>
                        </a:rPr>
                        <m:t>𝑖𝑑𝑓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𝑐𝑎𝑡</m:t>
                          </m:r>
                          <m:r>
                            <a:rPr lang="en-US" sz="2000" b="0" i="1" smtClean="0">
                              <a:latin typeface="Cambria Math" panose="02040503050406030204" pitchFamily="18" charset="0"/>
                            </a:rPr>
                            <m:t>”</m:t>
                          </m:r>
                        </m:e>
                      </m:d>
                      <m:r>
                        <a:rPr lang="en-US" sz="2000" b="0" i="1" smtClean="0">
                          <a:latin typeface="Cambria Math" panose="02040503050406030204" pitchFamily="18" charset="0"/>
                        </a:rPr>
                        <m:t>=1.18</m:t>
                      </m:r>
                    </m:oMath>
                  </m:oMathPara>
                </a14:m>
                <a:endParaRPr lang="en-US" sz="2000" dirty="0" err="1"/>
              </a:p>
            </p:txBody>
          </p:sp>
        </mc:Choice>
        <mc:Fallback>
          <p:sp>
            <p:nvSpPr>
              <p:cNvPr id="21" name="TextBox 20">
                <a:extLst>
                  <a:ext uri="{FF2B5EF4-FFF2-40B4-BE49-F238E27FC236}">
                    <a16:creationId xmlns:a16="http://schemas.microsoft.com/office/drawing/2014/main" id="{47D87E59-3D70-4D4E-AFCF-CD2B3E673820}"/>
                  </a:ext>
                </a:extLst>
              </p:cNvPr>
              <p:cNvSpPr txBox="1">
                <a:spLocks noRot="1" noChangeAspect="1" noMove="1" noResize="1" noEditPoints="1" noAdjustHandles="1" noChangeArrowheads="1" noChangeShapeType="1" noTextEdit="1"/>
              </p:cNvSpPr>
              <p:nvPr/>
            </p:nvSpPr>
            <p:spPr>
              <a:xfrm>
                <a:off x="5537361" y="5907611"/>
                <a:ext cx="2571152" cy="384721"/>
              </a:xfrm>
              <a:prstGeom prst="rect">
                <a:avLst/>
              </a:prstGeom>
              <a:blipFill>
                <a:blip r:embed="rId5"/>
                <a:stretch>
                  <a:fillRect/>
                </a:stretch>
              </a:blipFill>
            </p:spPr>
            <p:txBody>
              <a:bodyPr/>
              <a:lstStyle/>
              <a:p>
                <a:r>
                  <a:rPr lang="en-US">
                    <a:noFill/>
                  </a:rPr>
                  <a:t> </a:t>
                </a:r>
              </a:p>
            </p:txBody>
          </p:sp>
        </mc:Fallback>
      </mc:AlternateContent>
      <p:cxnSp>
        <p:nvCxnSpPr>
          <p:cNvPr id="6" name="Straight Connector 5"/>
          <p:cNvCxnSpPr/>
          <p:nvPr/>
        </p:nvCxnSpPr>
        <p:spPr>
          <a:xfrm>
            <a:off x="12329652" y="2735051"/>
            <a:ext cx="58993" cy="9270136"/>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6C3732-93D4-4E45-8D3E-87F5ED1EF34D}"/>
              </a:ext>
            </a:extLst>
          </p:cNvPr>
          <p:cNvSpPr txBox="1"/>
          <p:nvPr/>
        </p:nvSpPr>
        <p:spPr>
          <a:xfrm>
            <a:off x="12641228" y="3006785"/>
            <a:ext cx="10744372" cy="830997"/>
          </a:xfrm>
          <a:prstGeom prst="rect">
            <a:avLst/>
          </a:prstGeom>
          <a:noFill/>
        </p:spPr>
        <p:txBody>
          <a:bodyPr wrap="square" rtlCol="0">
            <a:spAutoFit/>
          </a:bodyPr>
          <a:lstStyle/>
          <a:p>
            <a:r>
              <a:rPr lang="en-US" sz="2400" b="1" dirty="0"/>
              <a:t>Term Freq. Inverse Doc. Freq (TF-IDF): </a:t>
            </a:r>
            <a:r>
              <a:rPr lang="en-US" sz="2400" dirty="0"/>
              <a:t>Combines term frequency and inverse document frequency. </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732161A-CDCE-754A-9E46-8521BB242D65}"/>
                  </a:ext>
                </a:extLst>
              </p:cNvPr>
              <p:cNvSpPr txBox="1"/>
              <p:nvPr/>
            </p:nvSpPr>
            <p:spPr>
              <a:xfrm>
                <a:off x="14693003" y="3998802"/>
                <a:ext cx="6179640" cy="475900"/>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𝑖𝑑𝑓</m:t>
                          </m:r>
                        </m:sub>
                      </m:sSub>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m:t>
                      </m:r>
                      <m:r>
                        <a:rPr lang="en-US" sz="2400" b="0" i="1" smtClean="0">
                          <a:latin typeface="Cambria Math" panose="02040503050406030204" pitchFamily="18" charset="0"/>
                        </a:rPr>
                        <m:t>𝑑𝑜𝑐</m:t>
                      </m:r>
                      <m:r>
                        <a:rPr lang="en-US" sz="2400" b="0" i="1" smtClean="0">
                          <a:latin typeface="Cambria Math" panose="02040503050406030204" pitchFamily="18" charset="0"/>
                        </a:rPr>
                        <m:t>)=</m:t>
                      </m:r>
                      <m:r>
                        <a:rPr lang="en-US" sz="2400" b="0" i="1" smtClean="0">
                          <a:latin typeface="Cambria Math" panose="02040503050406030204" pitchFamily="18" charset="0"/>
                        </a:rPr>
                        <m:t>𝑡𝑓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e>
                      </m:d>
                      <m:r>
                        <a:rPr lang="en-US" sz="2400" b="0" i="1" smtClean="0">
                          <a:latin typeface="Cambria Math" panose="02040503050406030204" pitchFamily="18" charset="0"/>
                        </a:rPr>
                        <m:t>∗</m:t>
                      </m:r>
                      <m:r>
                        <a:rPr lang="en-US" sz="2400" b="0" i="1" smtClean="0">
                          <a:latin typeface="Cambria Math" panose="02040503050406030204" pitchFamily="18" charset="0"/>
                        </a:rPr>
                        <m:t>𝑖𝑑𝑓</m:t>
                      </m:r>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m:t>
                      </m:r>
                    </m:oMath>
                  </m:oMathPara>
                </a14:m>
                <a:endParaRPr lang="en-US" sz="2400" dirty="0" err="1"/>
              </a:p>
            </p:txBody>
          </p:sp>
        </mc:Choice>
        <mc:Fallback>
          <p:sp>
            <p:nvSpPr>
              <p:cNvPr id="23" name="TextBox 22">
                <a:extLst>
                  <a:ext uri="{FF2B5EF4-FFF2-40B4-BE49-F238E27FC236}">
                    <a16:creationId xmlns:a16="http://schemas.microsoft.com/office/drawing/2014/main" id="{C732161A-CDCE-754A-9E46-8521BB242D65}"/>
                  </a:ext>
                </a:extLst>
              </p:cNvPr>
              <p:cNvSpPr txBox="1">
                <a:spLocks noRot="1" noChangeAspect="1" noMove="1" noResize="1" noEditPoints="1" noAdjustHandles="1" noChangeArrowheads="1" noChangeShapeType="1" noTextEdit="1"/>
              </p:cNvSpPr>
              <p:nvPr/>
            </p:nvSpPr>
            <p:spPr>
              <a:xfrm>
                <a:off x="14693003" y="3998802"/>
                <a:ext cx="6179640" cy="475900"/>
              </a:xfrm>
              <a:prstGeom prst="rect">
                <a:avLst/>
              </a:prstGeom>
              <a:blipFill>
                <a:blip r:embed="rId6"/>
                <a:stretch>
                  <a:fillRect/>
                </a:stretch>
              </a:blipFill>
            </p:spPr>
            <p:txBody>
              <a:bodyPr/>
              <a:lstStyle/>
              <a:p>
                <a:r>
                  <a:rPr lang="en-US">
                    <a:noFill/>
                  </a:rPr>
                  <a:t> </a:t>
                </a:r>
              </a:p>
            </p:txBody>
          </p:sp>
        </mc:Fallback>
      </mc:AlternateContent>
      <p:graphicFrame>
        <p:nvGraphicFramePr>
          <p:cNvPr id="24" name="Table 23">
            <a:extLst>
              <a:ext uri="{FF2B5EF4-FFF2-40B4-BE49-F238E27FC236}">
                <a16:creationId xmlns:a16="http://schemas.microsoft.com/office/drawing/2014/main" id="{E6BA73C2-B80B-B34E-9AEF-EEB35749EA6D}"/>
              </a:ext>
            </a:extLst>
          </p:cNvPr>
          <p:cNvGraphicFramePr>
            <a:graphicFrameLocks noGrp="1"/>
          </p:cNvGraphicFramePr>
          <p:nvPr>
            <p:extLst>
              <p:ext uri="{D42A27DB-BD31-4B8C-83A1-F6EECF244321}">
                <p14:modId xmlns:p14="http://schemas.microsoft.com/office/powerpoint/2010/main" val="3274386390"/>
              </p:ext>
            </p:extLst>
          </p:nvPr>
        </p:nvGraphicFramePr>
        <p:xfrm>
          <a:off x="12912810" y="4759796"/>
          <a:ext cx="9740026" cy="335280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400"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sz="2400" b="1" dirty="0">
                          <a:solidFill>
                            <a:schemeClr val="bg1"/>
                          </a:solidFill>
                        </a:rPr>
                        <a:t>dog</a:t>
                      </a:r>
                    </a:p>
                  </a:txBody>
                  <a:tcPr anchor="ctr">
                    <a:solidFill>
                      <a:schemeClr val="tx1"/>
                    </a:solidFill>
                  </a:tcPr>
                </a:tc>
                <a:tc>
                  <a:txBody>
                    <a:bodyPr/>
                    <a:lstStyle/>
                    <a:p>
                      <a:pPr algn="ctr"/>
                      <a:r>
                        <a:rPr lang="en-US" sz="1600" b="1" dirty="0">
                          <a:solidFill>
                            <a:schemeClr val="bg1"/>
                          </a:solidFill>
                        </a:rPr>
                        <a:t>is</a:t>
                      </a:r>
                    </a:p>
                  </a:txBody>
                  <a:tcPr anchor="ctr">
                    <a:solidFill>
                      <a:schemeClr val="tx1"/>
                    </a:solidFill>
                  </a:tcPr>
                </a:tc>
                <a:tc>
                  <a:txBody>
                    <a:bodyPr/>
                    <a:lstStyle/>
                    <a:p>
                      <a:pPr algn="ctr"/>
                      <a:r>
                        <a:rPr lang="en-US" sz="2400" b="1" dirty="0">
                          <a:solidFill>
                            <a:schemeClr val="bg1"/>
                          </a:solidFill>
                        </a:rPr>
                        <a:t>it</a:t>
                      </a:r>
                    </a:p>
                  </a:txBody>
                  <a:tcPr anchor="ctr">
                    <a:solidFill>
                      <a:schemeClr val="tx1"/>
                    </a:solidFill>
                  </a:tcPr>
                </a:tc>
                <a:tc>
                  <a:txBody>
                    <a:bodyPr/>
                    <a:lstStyle/>
                    <a:p>
                      <a:pPr algn="ctr"/>
                      <a:r>
                        <a:rPr lang="en-US" sz="2400" b="1" dirty="0">
                          <a:solidFill>
                            <a:schemeClr val="bg1"/>
                          </a:solidFill>
                        </a:rPr>
                        <a:t>my</a:t>
                      </a:r>
                    </a:p>
                  </a:txBody>
                  <a:tcPr anchor="ctr">
                    <a:solidFill>
                      <a:schemeClr val="tx1"/>
                    </a:solidFill>
                  </a:tcPr>
                </a:tc>
                <a:tc>
                  <a:txBody>
                    <a:bodyPr/>
                    <a:lstStyle/>
                    <a:p>
                      <a:pPr algn="ctr"/>
                      <a:r>
                        <a:rPr lang="en-US" sz="2400" b="1" dirty="0">
                          <a:solidFill>
                            <a:schemeClr val="bg1"/>
                          </a:solidFill>
                        </a:rPr>
                        <a:t>not</a:t>
                      </a:r>
                    </a:p>
                  </a:txBody>
                  <a:tcPr anchor="ctr">
                    <a:solidFill>
                      <a:schemeClr val="tx1"/>
                    </a:solidFill>
                  </a:tcPr>
                </a:tc>
                <a:tc>
                  <a:txBody>
                    <a:bodyPr/>
                    <a:lstStyle/>
                    <a:p>
                      <a:pPr algn="ctr"/>
                      <a:r>
                        <a:rPr lang="en-US" sz="2400" b="1" dirty="0">
                          <a:solidFill>
                            <a:schemeClr val="bg1"/>
                          </a:solidFill>
                        </a:rPr>
                        <a:t>old</a:t>
                      </a:r>
                    </a:p>
                  </a:txBody>
                  <a:tcPr anchor="ctr">
                    <a:solidFill>
                      <a:schemeClr val="tx1"/>
                    </a:solidFill>
                  </a:tcPr>
                </a:tc>
                <a:tc>
                  <a:txBody>
                    <a:bodyPr/>
                    <a:lstStyle/>
                    <a:p>
                      <a:pPr algn="ctr"/>
                      <a:r>
                        <a:rPr lang="en-US" sz="2400"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sz="2400"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400" b="1" dirty="0"/>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sz="2400" b="1" dirty="0"/>
                        <a:t>0.25</a:t>
                      </a:r>
                    </a:p>
                  </a:txBody>
                  <a:tcPr anchor="ctr"/>
                </a:tc>
                <a:tc>
                  <a:txBody>
                    <a:bodyPr/>
                    <a:lstStyle/>
                    <a:p>
                      <a:pPr algn="ctr"/>
                      <a:r>
                        <a:rPr lang="en-US" sz="2400" b="1" dirty="0"/>
                        <a:t>0.22</a:t>
                      </a:r>
                    </a:p>
                  </a:txBody>
                  <a:tcPr anchor="ctr"/>
                </a:tc>
                <a:tc>
                  <a:txBody>
                    <a:bodyPr/>
                    <a:lstStyle/>
                    <a:p>
                      <a:pPr algn="ctr"/>
                      <a:r>
                        <a:rPr lang="en-US" sz="2400" b="1" dirty="0"/>
                        <a:t>0.25</a:t>
                      </a:r>
                    </a:p>
                  </a:txBody>
                  <a:tcPr anchor="ctr"/>
                </a:tc>
                <a:tc>
                  <a:txBody>
                    <a:bodyPr/>
                    <a:lstStyle/>
                    <a:p>
                      <a:pPr algn="ctr"/>
                      <a:r>
                        <a:rPr lang="en-US" sz="2400" dirty="0"/>
                        <a:t>0</a:t>
                      </a:r>
                    </a:p>
                  </a:txBody>
                  <a:tcPr anchor="ctr"/>
                </a:tc>
                <a:tc>
                  <a:txBody>
                    <a:bodyPr/>
                    <a:lstStyle/>
                    <a:p>
                      <a:pPr algn="ctr"/>
                      <a:r>
                        <a:rPr lang="en-US" sz="2400" dirty="0"/>
                        <a:t>0</a:t>
                      </a:r>
                    </a:p>
                  </a:txBody>
                  <a:tcPr anchor="ctr"/>
                </a:tc>
                <a:tc>
                  <a:txBody>
                    <a:bodyPr/>
                    <a:lstStyle/>
                    <a:p>
                      <a:pPr algn="ctr"/>
                      <a:r>
                        <a:rPr lang="en-US" sz="2400" dirty="0"/>
                        <a:t>0</a:t>
                      </a:r>
                    </a:p>
                  </a:txBody>
                  <a:tcPr anchor="ctr"/>
                </a:tc>
                <a:tc>
                  <a:txBody>
                    <a:bodyPr/>
                    <a:lstStyle/>
                    <a:p>
                      <a:pPr algn="ctr"/>
                      <a:r>
                        <a:rPr lang="en-US" sz="2400" dirty="0"/>
                        <a:t>0</a:t>
                      </a:r>
                    </a:p>
                  </a:txBody>
                  <a:tcPr anchor="ctr"/>
                </a:tc>
                <a:extLst>
                  <a:ext uri="{0D108BD9-81ED-4DB2-BD59-A6C34878D82A}">
                    <a16:rowId xmlns:a16="http://schemas.microsoft.com/office/drawing/2014/main" val="47828122"/>
                  </a:ext>
                </a:extLst>
              </a:tr>
              <a:tr h="670560">
                <a:tc>
                  <a:txBody>
                    <a:bodyPr/>
                    <a:lstStyle/>
                    <a:p>
                      <a:pPr algn="ctr"/>
                      <a:r>
                        <a:rPr lang="en-US" sz="2400"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4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0.3</a:t>
                      </a:r>
                    </a:p>
                  </a:txBody>
                  <a:tcPr anchor="ctr">
                    <a:lnL w="12700" cap="flat" cmpd="sng" algn="ctr">
                      <a:solidFill>
                        <a:schemeClr val="tx1"/>
                      </a:solidFill>
                      <a:prstDash val="solid"/>
                      <a:round/>
                      <a:headEnd type="none" w="med" len="med"/>
                      <a:tailEnd type="none" w="med" len="med"/>
                    </a:lnL>
                  </a:tcPr>
                </a:tc>
                <a:tc>
                  <a:txBody>
                    <a:bodyPr/>
                    <a:lstStyle/>
                    <a:p>
                      <a:pPr algn="ctr"/>
                      <a:r>
                        <a:rPr lang="en-US" sz="2400" dirty="0"/>
                        <a:t>0</a:t>
                      </a:r>
                    </a:p>
                  </a:txBody>
                  <a:tcPr anchor="ctr"/>
                </a:tc>
                <a:tc>
                  <a:txBody>
                    <a:bodyPr/>
                    <a:lstStyle/>
                    <a:p>
                      <a:pPr algn="ctr"/>
                      <a:r>
                        <a:rPr lang="en-US" sz="2400" b="1" dirty="0"/>
                        <a:t>0.22</a:t>
                      </a:r>
                    </a:p>
                  </a:txBody>
                  <a:tcPr anchor="ctr"/>
                </a:tc>
                <a:tc>
                  <a:txBody>
                    <a:bodyPr/>
                    <a:lstStyle/>
                    <a:p>
                      <a:pPr algn="ctr"/>
                      <a:r>
                        <a:rPr lang="en-US" sz="2400" dirty="0"/>
                        <a:t>0</a:t>
                      </a:r>
                    </a:p>
                  </a:txBody>
                  <a:tcPr anchor="ctr"/>
                </a:tc>
                <a:tc>
                  <a:txBody>
                    <a:bodyPr/>
                    <a:lstStyle/>
                    <a:p>
                      <a:pPr algn="ctr"/>
                      <a:r>
                        <a:rPr lang="en-US" sz="2400" b="1" dirty="0"/>
                        <a:t>0.3</a:t>
                      </a:r>
                    </a:p>
                  </a:txBody>
                  <a:tcPr anchor="ctr"/>
                </a:tc>
                <a:tc>
                  <a:txBody>
                    <a:bodyPr/>
                    <a:lstStyle/>
                    <a:p>
                      <a:pPr algn="ctr"/>
                      <a:r>
                        <a:rPr lang="en-US" sz="2400" dirty="0"/>
                        <a:t>0</a:t>
                      </a:r>
                    </a:p>
                  </a:txBody>
                  <a:tcPr anchor="ctr"/>
                </a:tc>
                <a:tc>
                  <a:txBody>
                    <a:bodyPr/>
                    <a:lstStyle/>
                    <a:p>
                      <a:pPr algn="ctr"/>
                      <a:r>
                        <a:rPr lang="en-US" sz="2400" b="1" dirty="0"/>
                        <a:t>0.3</a:t>
                      </a:r>
                    </a:p>
                  </a:txBody>
                  <a:tcPr anchor="ctr"/>
                </a:tc>
                <a:tc>
                  <a:txBody>
                    <a:bodyPr/>
                    <a:lstStyle/>
                    <a:p>
                      <a:pPr algn="ctr"/>
                      <a:r>
                        <a:rPr lang="en-US" sz="2400" dirty="0"/>
                        <a:t>0</a:t>
                      </a:r>
                    </a:p>
                  </a:txBody>
                  <a:tcPr anchor="ctr"/>
                </a:tc>
                <a:extLst>
                  <a:ext uri="{0D108BD9-81ED-4DB2-BD59-A6C34878D82A}">
                    <a16:rowId xmlns:a16="http://schemas.microsoft.com/office/drawing/2014/main" val="2476667754"/>
                  </a:ext>
                </a:extLst>
              </a:tr>
              <a:tr h="670560">
                <a:tc>
                  <a:txBody>
                    <a:bodyPr/>
                    <a:lstStyle/>
                    <a:p>
                      <a:pPr algn="ctr"/>
                      <a:r>
                        <a:rPr lang="en-US" sz="2400"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400" b="1" dirty="0"/>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sz="2400" b="1" dirty="0"/>
                        <a:t>0.11</a:t>
                      </a:r>
                    </a:p>
                  </a:txBody>
                  <a:tcPr anchor="ctr"/>
                </a:tc>
                <a:tc>
                  <a:txBody>
                    <a:bodyPr/>
                    <a:lstStyle/>
                    <a:p>
                      <a:pPr algn="ctr"/>
                      <a:r>
                        <a:rPr lang="en-US" sz="2400" b="1" dirty="0"/>
                        <a:t>0.19</a:t>
                      </a:r>
                    </a:p>
                  </a:txBody>
                  <a:tcPr anchor="ctr"/>
                </a:tc>
                <a:tc>
                  <a:txBody>
                    <a:bodyPr/>
                    <a:lstStyle/>
                    <a:p>
                      <a:pPr algn="ctr"/>
                      <a:r>
                        <a:rPr lang="en-US" sz="2400" b="1" dirty="0"/>
                        <a:t>0.22</a:t>
                      </a:r>
                    </a:p>
                  </a:txBody>
                  <a:tcPr anchor="ctr"/>
                </a:tc>
                <a:tc>
                  <a:txBody>
                    <a:bodyPr/>
                    <a:lstStyle/>
                    <a:p>
                      <a:pPr algn="ctr"/>
                      <a:r>
                        <a:rPr lang="en-US" sz="2400" dirty="0"/>
                        <a:t>0</a:t>
                      </a:r>
                    </a:p>
                  </a:txBody>
                  <a:tcPr anchor="ctr"/>
                </a:tc>
                <a:tc>
                  <a:txBody>
                    <a:bodyPr/>
                    <a:lstStyle/>
                    <a:p>
                      <a:pPr algn="ctr"/>
                      <a:r>
                        <a:rPr lang="en-US" sz="2400" b="1" dirty="0"/>
                        <a:t>0.13</a:t>
                      </a:r>
                    </a:p>
                  </a:txBody>
                  <a:tcPr anchor="ctr"/>
                </a:tc>
                <a:tc>
                  <a:txBody>
                    <a:bodyPr/>
                    <a:lstStyle/>
                    <a:p>
                      <a:pPr algn="ctr"/>
                      <a:r>
                        <a:rPr lang="en-US" sz="2400" dirty="0"/>
                        <a:t>0</a:t>
                      </a:r>
                    </a:p>
                  </a:txBody>
                  <a:tcPr anchor="ctr"/>
                </a:tc>
                <a:tc>
                  <a:txBody>
                    <a:bodyPr/>
                    <a:lstStyle/>
                    <a:p>
                      <a:pPr algn="ctr"/>
                      <a:r>
                        <a:rPr lang="en-US" sz="2400" b="1" dirty="0"/>
                        <a:t>0.13</a:t>
                      </a:r>
                    </a:p>
                  </a:txBody>
                  <a:tcPr anchor="ct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2115026838"/>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solidFill>
                  <a:srgbClr val="FF0000"/>
                </a:solidFill>
              </a:rPr>
              <a:t>Tableau: </a:t>
            </a:r>
            <a:r>
              <a:rPr lang="en-US" dirty="0" smtClean="0"/>
              <a:t>Data Visualization (Part I)</a:t>
            </a:r>
            <a:endParaRPr lang="en-US" dirty="0"/>
          </a:p>
        </p:txBody>
      </p:sp>
      <p:sp>
        <p:nvSpPr>
          <p:cNvPr id="5" name="Footer Placeholder 4"/>
          <p:cNvSpPr>
            <a:spLocks noGrp="1"/>
          </p:cNvSpPr>
          <p:nvPr>
            <p:ph type="ftr" sz="quarter" idx="3"/>
          </p:nvPr>
        </p:nvSpPr>
        <p:spPr/>
        <p:txBody>
          <a:bodyPr/>
          <a:lstStyle/>
          <a:p>
            <a:r>
              <a:rPr lang="en-US" smtClean="0"/>
              <a:t>©fulcrumdigital</a:t>
            </a:r>
            <a:endParaRPr lang="en-US" dirty="0"/>
          </a:p>
        </p:txBody>
      </p:sp>
      <p:sp>
        <p:nvSpPr>
          <p:cNvPr id="6" name="Slide Number Placeholder 5"/>
          <p:cNvSpPr>
            <a:spLocks noGrp="1"/>
          </p:cNvSpPr>
          <p:nvPr>
            <p:ph type="sldNum" sz="quarter" idx="4"/>
          </p:nvPr>
        </p:nvSpPr>
        <p:spPr/>
        <p:txBody>
          <a:bodyPr/>
          <a:lstStyle/>
          <a:p>
            <a:fld id="{450C043B-5EDC-FD42-8388-86F67B86BEDD}" type="slidenum">
              <a:rPr lang="en-US" smtClean="0"/>
              <a:pPr/>
              <a:t>21</a:t>
            </a:fld>
            <a:endParaRPr lang="en-US" dirty="0"/>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23488" y="2477991"/>
            <a:ext cx="19581106" cy="10002553"/>
          </a:xfrm>
          <a:prstGeom prst="rect">
            <a:avLst/>
          </a:prstGeom>
        </p:spPr>
      </p:pic>
    </p:spTree>
    <p:extLst>
      <p:ext uri="{BB962C8B-B14F-4D97-AF65-F5344CB8AC3E}">
        <p14:creationId xmlns:p14="http://schemas.microsoft.com/office/powerpoint/2010/main" val="11051937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solidFill>
                  <a:srgbClr val="FF0000"/>
                </a:solidFill>
              </a:rPr>
              <a:t>Tableau: </a:t>
            </a:r>
            <a:r>
              <a:rPr lang="en-US" dirty="0" smtClean="0"/>
              <a:t>Data Visualization (Part II)</a:t>
            </a:r>
            <a:endParaRPr lang="en-US" dirty="0"/>
          </a:p>
        </p:txBody>
      </p:sp>
      <p:sp>
        <p:nvSpPr>
          <p:cNvPr id="5" name="Footer Placeholder 4"/>
          <p:cNvSpPr>
            <a:spLocks noGrp="1"/>
          </p:cNvSpPr>
          <p:nvPr>
            <p:ph type="ftr" sz="quarter" idx="3"/>
          </p:nvPr>
        </p:nvSpPr>
        <p:spPr/>
        <p:txBody>
          <a:bodyPr/>
          <a:lstStyle/>
          <a:p>
            <a:r>
              <a:rPr lang="en-US" smtClean="0"/>
              <a:t>©fulcrumdigital</a:t>
            </a:r>
            <a:endParaRPr lang="en-US" dirty="0"/>
          </a:p>
        </p:txBody>
      </p:sp>
      <p:sp>
        <p:nvSpPr>
          <p:cNvPr id="6" name="Slide Number Placeholder 5"/>
          <p:cNvSpPr>
            <a:spLocks noGrp="1"/>
          </p:cNvSpPr>
          <p:nvPr>
            <p:ph type="sldNum" sz="quarter" idx="4"/>
          </p:nvPr>
        </p:nvSpPr>
        <p:spPr/>
        <p:txBody>
          <a:bodyPr/>
          <a:lstStyle/>
          <a:p>
            <a:fld id="{450C043B-5EDC-FD42-8388-86F67B86BEDD}" type="slidenum">
              <a:rPr lang="en-US" smtClean="0"/>
              <a:pPr/>
              <a:t>22</a:t>
            </a:fld>
            <a:endParaRPr lang="en-US" dirty="0"/>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0011" y="2133321"/>
            <a:ext cx="20525002" cy="10282703"/>
          </a:xfrm>
          <a:prstGeom prst="rect">
            <a:avLst/>
          </a:prstGeom>
        </p:spPr>
      </p:pic>
    </p:spTree>
    <p:extLst>
      <p:ext uri="{BB962C8B-B14F-4D97-AF65-F5344CB8AC3E}">
        <p14:creationId xmlns:p14="http://schemas.microsoft.com/office/powerpoint/2010/main" val="42915474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solidFill>
                  <a:srgbClr val="FF0000"/>
                </a:solidFill>
              </a:rPr>
              <a:t>Tableau: </a:t>
            </a:r>
            <a:r>
              <a:rPr lang="en-US" dirty="0" smtClean="0"/>
              <a:t>Data Visualization (Part III)</a:t>
            </a:r>
            <a:endParaRPr lang="en-US" dirty="0"/>
          </a:p>
        </p:txBody>
      </p:sp>
      <p:sp>
        <p:nvSpPr>
          <p:cNvPr id="5" name="Footer Placeholder 4"/>
          <p:cNvSpPr>
            <a:spLocks noGrp="1"/>
          </p:cNvSpPr>
          <p:nvPr>
            <p:ph type="ftr" sz="quarter" idx="3"/>
          </p:nvPr>
        </p:nvSpPr>
        <p:spPr/>
        <p:txBody>
          <a:bodyPr/>
          <a:lstStyle/>
          <a:p>
            <a:r>
              <a:rPr lang="en-US" smtClean="0"/>
              <a:t>©fulcrumdigital</a:t>
            </a:r>
            <a:endParaRPr lang="en-US" dirty="0"/>
          </a:p>
        </p:txBody>
      </p:sp>
      <p:sp>
        <p:nvSpPr>
          <p:cNvPr id="6" name="Slide Number Placeholder 5"/>
          <p:cNvSpPr>
            <a:spLocks noGrp="1"/>
          </p:cNvSpPr>
          <p:nvPr>
            <p:ph type="sldNum" sz="quarter" idx="4"/>
          </p:nvPr>
        </p:nvSpPr>
        <p:spPr/>
        <p:txBody>
          <a:bodyPr/>
          <a:lstStyle/>
          <a:p>
            <a:fld id="{450C043B-5EDC-FD42-8388-86F67B86BEDD}" type="slidenum">
              <a:rPr lang="en-US" smtClean="0"/>
              <a:pPr/>
              <a:t>23</a:t>
            </a:fld>
            <a:endParaRPr lang="en-US" dirty="0"/>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0526" y="2078113"/>
            <a:ext cx="21356593" cy="10393119"/>
          </a:xfrm>
          <a:prstGeom prst="rect">
            <a:avLst/>
          </a:prstGeom>
        </p:spPr>
      </p:pic>
    </p:spTree>
    <p:extLst>
      <p:ext uri="{BB962C8B-B14F-4D97-AF65-F5344CB8AC3E}">
        <p14:creationId xmlns:p14="http://schemas.microsoft.com/office/powerpoint/2010/main" val="4177169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15141" y="574675"/>
            <a:ext cx="13970717" cy="1066800"/>
          </a:xfrm>
        </p:spPr>
        <p:txBody>
          <a:bodyPr/>
          <a:lstStyle/>
          <a:p>
            <a:r>
              <a:rPr lang="en-US" dirty="0" err="1" smtClean="0">
                <a:solidFill>
                  <a:srgbClr val="FF0000"/>
                </a:solidFill>
              </a:rPr>
              <a:t>PowerBI</a:t>
            </a:r>
            <a:r>
              <a:rPr lang="en-US" dirty="0" smtClean="0">
                <a:solidFill>
                  <a:srgbClr val="FF0000"/>
                </a:solidFill>
              </a:rPr>
              <a:t>: </a:t>
            </a:r>
            <a:r>
              <a:rPr lang="en-US" dirty="0" smtClean="0"/>
              <a:t>Data Visualization</a:t>
            </a:r>
            <a:endParaRPr lang="en-US" dirty="0"/>
          </a:p>
        </p:txBody>
      </p:sp>
      <p:sp>
        <p:nvSpPr>
          <p:cNvPr id="5" name="Footer Placeholder 4"/>
          <p:cNvSpPr>
            <a:spLocks noGrp="1"/>
          </p:cNvSpPr>
          <p:nvPr>
            <p:ph type="ftr" sz="quarter" idx="3"/>
          </p:nvPr>
        </p:nvSpPr>
        <p:spPr/>
        <p:txBody>
          <a:bodyPr/>
          <a:lstStyle/>
          <a:p>
            <a:r>
              <a:rPr lang="en-US" smtClean="0"/>
              <a:t>©fulcrumdigital</a:t>
            </a:r>
            <a:endParaRPr lang="en-US" dirty="0"/>
          </a:p>
        </p:txBody>
      </p:sp>
      <p:sp>
        <p:nvSpPr>
          <p:cNvPr id="6" name="Slide Number Placeholder 5"/>
          <p:cNvSpPr>
            <a:spLocks noGrp="1"/>
          </p:cNvSpPr>
          <p:nvPr>
            <p:ph type="sldNum" sz="quarter" idx="4"/>
          </p:nvPr>
        </p:nvSpPr>
        <p:spPr/>
        <p:txBody>
          <a:bodyPr/>
          <a:lstStyle/>
          <a:p>
            <a:fld id="{450C043B-5EDC-FD42-8388-86F67B86BEDD}" type="slidenum">
              <a:rPr lang="en-US" smtClean="0"/>
              <a:pPr/>
              <a:t>24</a:t>
            </a:fld>
            <a:endParaRPr lang="en-US" dirty="0"/>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995567" y="2547937"/>
            <a:ext cx="22483865" cy="9997400"/>
          </a:xfrm>
          <a:prstGeom prst="rect">
            <a:avLst/>
          </a:prstGeom>
        </p:spPr>
      </p:pic>
    </p:spTree>
    <p:extLst>
      <p:ext uri="{BB962C8B-B14F-4D97-AF65-F5344CB8AC3E}">
        <p14:creationId xmlns:p14="http://schemas.microsoft.com/office/powerpoint/2010/main" val="30310356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3855309" y="804219"/>
            <a:ext cx="15248238" cy="1066800"/>
          </a:xfrm>
        </p:spPr>
        <p:txBody>
          <a:bodyPr/>
          <a:lstStyle/>
          <a:p>
            <a:r>
              <a:rPr lang="en-US" dirty="0" smtClean="0"/>
              <a:t>Data Set on Python </a:t>
            </a:r>
            <a:r>
              <a:rPr lang="en-US" dirty="0" err="1" smtClean="0"/>
              <a:t>Jupyter</a:t>
            </a:r>
            <a:r>
              <a:rPr lang="en-US" dirty="0" smtClean="0"/>
              <a:t> Notebook</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25</a:t>
            </a:fld>
            <a:endParaRPr lang="en-US"/>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5063402" y="1872699"/>
            <a:ext cx="14250838" cy="596198"/>
          </a:xfrm>
        </p:spPr>
        <p:txBody>
          <a:bodyPr/>
          <a:lstStyle/>
          <a:p>
            <a:r>
              <a:rPr lang="en-US" sz="3600" spc="600" dirty="0" smtClean="0">
                <a:solidFill>
                  <a:schemeClr val="accent1"/>
                </a:solidFill>
              </a:rPr>
              <a:t>EDA of the </a:t>
            </a:r>
            <a:r>
              <a:rPr lang="en-US" sz="3600" spc="600" dirty="0" err="1" smtClean="0">
                <a:solidFill>
                  <a:schemeClr val="accent1"/>
                </a:solidFill>
              </a:rPr>
              <a:t>Reddit</a:t>
            </a:r>
            <a:r>
              <a:rPr lang="en-US" sz="3600" spc="600" dirty="0" smtClean="0">
                <a:solidFill>
                  <a:schemeClr val="accent1"/>
                </a:solidFill>
              </a:rPr>
              <a:t> App</a:t>
            </a:r>
            <a:endParaRPr lang="en-US" sz="3600" b="1" spc="600" dirty="0">
              <a:solidFill>
                <a:schemeClr val="accent1"/>
              </a:solidFill>
            </a:endParaRPr>
          </a:p>
        </p:txBody>
      </p:sp>
      <p:sp>
        <p:nvSpPr>
          <p:cNvPr id="8"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10" name="Group 9"/>
          <p:cNvGrpSpPr/>
          <p:nvPr/>
        </p:nvGrpSpPr>
        <p:grpSpPr>
          <a:xfrm>
            <a:off x="19977652" y="193044"/>
            <a:ext cx="3976665" cy="822976"/>
            <a:chOff x="19977652" y="193044"/>
            <a:chExt cx="3976665" cy="822976"/>
          </a:xfrm>
        </p:grpSpPr>
        <p:sp>
          <p:nvSpPr>
            <p:cNvPr id="11" name="Rectangle 10"/>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4"/>
          <a:stretch>
            <a:fillRect/>
          </a:stretch>
        </p:blipFill>
        <p:spPr>
          <a:xfrm>
            <a:off x="394390" y="3880811"/>
            <a:ext cx="10668000" cy="7419975"/>
          </a:xfrm>
          <a:prstGeom prst="rect">
            <a:avLst/>
          </a:prstGeom>
        </p:spPr>
      </p:pic>
      <p:pic>
        <p:nvPicPr>
          <p:cNvPr id="5" name="Picture 4"/>
          <p:cNvPicPr>
            <a:picLocks noChangeAspect="1"/>
          </p:cNvPicPr>
          <p:nvPr/>
        </p:nvPicPr>
        <p:blipFill>
          <a:blip r:embed="rId5"/>
          <a:stretch>
            <a:fillRect/>
          </a:stretch>
        </p:blipFill>
        <p:spPr>
          <a:xfrm>
            <a:off x="11320992" y="4464177"/>
            <a:ext cx="8016051" cy="4348789"/>
          </a:xfrm>
          <a:prstGeom prst="rect">
            <a:avLst/>
          </a:prstGeom>
        </p:spPr>
      </p:pic>
      <p:pic>
        <p:nvPicPr>
          <p:cNvPr id="6" name="Picture 5"/>
          <p:cNvPicPr>
            <a:picLocks noChangeAspect="1"/>
          </p:cNvPicPr>
          <p:nvPr/>
        </p:nvPicPr>
        <p:blipFill>
          <a:blip r:embed="rId6"/>
          <a:stretch>
            <a:fillRect/>
          </a:stretch>
        </p:blipFill>
        <p:spPr>
          <a:xfrm>
            <a:off x="11320992" y="9160568"/>
            <a:ext cx="12633325" cy="2036819"/>
          </a:xfrm>
          <a:prstGeom prst="rect">
            <a:avLst/>
          </a:prstGeom>
        </p:spPr>
      </p:pic>
    </p:spTree>
    <p:extLst>
      <p:ext uri="{BB962C8B-B14F-4D97-AF65-F5344CB8AC3E}">
        <p14:creationId xmlns:p14="http://schemas.microsoft.com/office/powerpoint/2010/main" val="292197980"/>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Conclusion and Insights </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3180919"/>
            <a:ext cx="5484812" cy="730250"/>
          </a:xfrm>
        </p:spPr>
        <p:txBody>
          <a:bodyPr/>
          <a:lstStyle/>
          <a:p>
            <a:fld id="{450C043B-5EDC-FD42-8388-86F67B86BEDD}" type="slidenum">
              <a:rPr lang="en-US" smtClean="0"/>
              <a:pPr/>
              <a:t>26</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6451" y="4368769"/>
            <a:ext cx="7772400" cy="8273408"/>
          </a:xfrm>
          <a:prstGeom prst="rect">
            <a:avLst/>
          </a:prstGeom>
        </p:spPr>
      </p:pic>
      <p:sp>
        <p:nvSpPr>
          <p:cNvPr id="23"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26" name="Group 25"/>
          <p:cNvGrpSpPr/>
          <p:nvPr/>
        </p:nvGrpSpPr>
        <p:grpSpPr>
          <a:xfrm>
            <a:off x="19977652" y="193044"/>
            <a:ext cx="3976665" cy="822976"/>
            <a:chOff x="19977652" y="193044"/>
            <a:chExt cx="3976665" cy="822976"/>
          </a:xfrm>
        </p:grpSpPr>
        <p:sp>
          <p:nvSpPr>
            <p:cNvPr id="27" name="Rectangle 26"/>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Saint Peters University's Competitors, Revenue, Number of Employees,  Funding, Acquisitions &amp; News - Owler Company Profi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 Placeholder 2"/>
          <p:cNvSpPr>
            <a:spLocks noGrp="1"/>
          </p:cNvSpPr>
          <p:nvPr>
            <p:ph type="body" sz="quarter" idx="11"/>
          </p:nvPr>
        </p:nvSpPr>
        <p:spPr>
          <a:xfrm>
            <a:off x="6601549" y="2055326"/>
            <a:ext cx="11418887" cy="596198"/>
          </a:xfrm>
        </p:spPr>
        <p:txBody>
          <a:bodyPr/>
          <a:lstStyle/>
          <a:p>
            <a:r>
              <a:rPr lang="en-US" dirty="0" smtClean="0"/>
              <a:t>What we have learnt</a:t>
            </a:r>
            <a:endParaRPr lang="en-US" dirty="0"/>
          </a:p>
        </p:txBody>
      </p:sp>
      <p:sp>
        <p:nvSpPr>
          <p:cNvPr id="20" name="CuadroTexto 4">
            <a:extLst>
              <a:ext uri="{FF2B5EF4-FFF2-40B4-BE49-F238E27FC236}">
                <a16:creationId xmlns:a16="http://schemas.microsoft.com/office/drawing/2014/main" id="{267220F9-F85A-3442-9F62-EACE6AADB299}"/>
              </a:ext>
            </a:extLst>
          </p:cNvPr>
          <p:cNvSpPr txBox="1"/>
          <p:nvPr/>
        </p:nvSpPr>
        <p:spPr>
          <a:xfrm>
            <a:off x="1102514" y="4368769"/>
            <a:ext cx="13997410" cy="6740307"/>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3600" dirty="0">
                <a:latin typeface="Century Gothic"/>
                <a:ea typeface="Lato Light" charset="0"/>
                <a:cs typeface="Lato Light" charset="0"/>
              </a:rPr>
              <a:t>The </a:t>
            </a:r>
            <a:r>
              <a:rPr lang="en-US" sz="3600" dirty="0" err="1">
                <a:latin typeface="Century Gothic"/>
                <a:ea typeface="Lato Light" charset="0"/>
                <a:cs typeface="Lato Light" charset="0"/>
              </a:rPr>
              <a:t>Reddit</a:t>
            </a:r>
            <a:r>
              <a:rPr lang="en-US" sz="3600" dirty="0">
                <a:latin typeface="Century Gothic"/>
                <a:ea typeface="Lato Light" charset="0"/>
                <a:cs typeface="Lato Light" charset="0"/>
              </a:rPr>
              <a:t> API makes it extremely easy to compile a lot of news data fairly quickly. It's definitely worth the time and effort to enhance the data collection steps since it's so simple to get thousands of rows of disease opinions to use for further analysis and prediction.</a:t>
            </a:r>
          </a:p>
          <a:p>
            <a:pPr marL="571500" indent="-571500">
              <a:buFont typeface="Arial" panose="020B0604020202020204" pitchFamily="34" charset="0"/>
              <a:buChar char="•"/>
            </a:pPr>
            <a:endParaRPr lang="en-US" sz="3600" dirty="0">
              <a:latin typeface="Century Gothic"/>
              <a:ea typeface="Lato Light" charset="0"/>
              <a:cs typeface="Lato Light" charset="0"/>
            </a:endParaRPr>
          </a:p>
          <a:p>
            <a:pPr marL="571500" indent="-571500">
              <a:buFont typeface="Arial" panose="020B0604020202020204" pitchFamily="34" charset="0"/>
              <a:buChar char="•"/>
            </a:pPr>
            <a:r>
              <a:rPr lang="en-US" sz="3600" dirty="0">
                <a:latin typeface="Century Gothic"/>
                <a:ea typeface="Lato Light" charset="0"/>
                <a:cs typeface="Lato Light" charset="0"/>
              </a:rPr>
              <a:t>There's still a lot that could be engineered in regards to data mining, and there's still a lot to do with the data retrieved. The </a:t>
            </a:r>
            <a:r>
              <a:rPr lang="en-US" sz="3600" dirty="0" smtClean="0">
                <a:latin typeface="Century Gothic"/>
                <a:ea typeface="Lato Light" charset="0"/>
                <a:cs typeface="Lato Light" charset="0"/>
              </a:rPr>
              <a:t>next step </a:t>
            </a:r>
            <a:r>
              <a:rPr lang="en-US" sz="3600" dirty="0">
                <a:latin typeface="Century Gothic"/>
                <a:ea typeface="Lato Light" charset="0"/>
                <a:cs typeface="Lato Light" charset="0"/>
              </a:rPr>
              <a:t>we will continue our analysis by </a:t>
            </a:r>
            <a:r>
              <a:rPr lang="en-US" sz="3600" dirty="0" smtClean="0">
                <a:latin typeface="Century Gothic"/>
                <a:ea typeface="Lato Light" charset="0"/>
                <a:cs typeface="Lato Light" charset="0"/>
              </a:rPr>
              <a:t>merging to live-feed </a:t>
            </a:r>
            <a:r>
              <a:rPr lang="en-US" sz="3600" dirty="0">
                <a:latin typeface="Century Gothic"/>
                <a:ea typeface="Lato Light" charset="0"/>
                <a:cs typeface="Lato Light" charset="0"/>
              </a:rPr>
              <a:t>dataset to construct and train a </a:t>
            </a:r>
            <a:r>
              <a:rPr lang="en-US" sz="3600" dirty="0" smtClean="0">
                <a:latin typeface="Century Gothic"/>
                <a:ea typeface="Lato Light" charset="0"/>
                <a:cs typeface="Lato Light" charset="0"/>
              </a:rPr>
              <a:t>recommendation engine.</a:t>
            </a:r>
            <a:endParaRPr lang="en-US" sz="3600" dirty="0">
              <a:latin typeface="Century Gothic"/>
              <a:ea typeface="Lato Light" charset="0"/>
              <a:cs typeface="Lato Light" charset="0"/>
            </a:endParaRPr>
          </a:p>
          <a:p>
            <a:endParaRPr lang="en-US" sz="3600" dirty="0">
              <a:latin typeface="Century Gothic"/>
              <a:ea typeface="Lato Light" charset="0"/>
              <a:cs typeface="Lato Light" charset="0"/>
            </a:endParaRPr>
          </a:p>
        </p:txBody>
      </p:sp>
    </p:spTree>
    <p:extLst>
      <p:ext uri="{BB962C8B-B14F-4D97-AF65-F5344CB8AC3E}">
        <p14:creationId xmlns:p14="http://schemas.microsoft.com/office/powerpoint/2010/main" val="665658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Next Step</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3180919"/>
            <a:ext cx="5484812" cy="730250"/>
          </a:xfrm>
        </p:spPr>
        <p:txBody>
          <a:bodyPr/>
          <a:lstStyle/>
          <a:p>
            <a:fld id="{450C043B-5EDC-FD42-8388-86F67B86BEDD}" type="slidenum">
              <a:rPr lang="en-US" smtClean="0"/>
              <a:pPr/>
              <a:t>27</a:t>
            </a:fld>
            <a:endParaRPr lang="en-US" dirty="0"/>
          </a:p>
        </p:txBody>
      </p:sp>
      <p:sp>
        <p:nvSpPr>
          <p:cNvPr id="23"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26" name="Group 25"/>
          <p:cNvGrpSpPr/>
          <p:nvPr/>
        </p:nvGrpSpPr>
        <p:grpSpPr>
          <a:xfrm>
            <a:off x="19977652" y="193044"/>
            <a:ext cx="3976665" cy="822976"/>
            <a:chOff x="19977652" y="193044"/>
            <a:chExt cx="3976665" cy="822976"/>
          </a:xfrm>
        </p:grpSpPr>
        <p:sp>
          <p:nvSpPr>
            <p:cNvPr id="27" name="Rectangle 26"/>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CuadroTexto 4">
            <a:extLst>
              <a:ext uri="{FF2B5EF4-FFF2-40B4-BE49-F238E27FC236}">
                <a16:creationId xmlns:a16="http://schemas.microsoft.com/office/drawing/2014/main" id="{267220F9-F85A-3442-9F62-EACE6AADB299}"/>
              </a:ext>
            </a:extLst>
          </p:cNvPr>
          <p:cNvSpPr txBox="1"/>
          <p:nvPr/>
        </p:nvSpPr>
        <p:spPr>
          <a:xfrm>
            <a:off x="460375" y="2115472"/>
            <a:ext cx="13997410" cy="2862322"/>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3600" dirty="0" smtClean="0">
                <a:latin typeface="Century Gothic"/>
                <a:ea typeface="Lato Light" charset="0"/>
                <a:cs typeface="Lato Light" charset="0"/>
              </a:rPr>
              <a:t>Modeling: LSTM, LDA</a:t>
            </a:r>
            <a:endParaRPr lang="en-US" sz="3600" dirty="0">
              <a:latin typeface="Century Gothic"/>
              <a:ea typeface="Lato Light" charset="0"/>
              <a:cs typeface="Lato Light" charset="0"/>
            </a:endParaRPr>
          </a:p>
          <a:p>
            <a:pPr marL="571500" indent="-571500">
              <a:buFont typeface="Arial" panose="020B0604020202020204" pitchFamily="34" charset="0"/>
              <a:buChar char="•"/>
            </a:pPr>
            <a:endParaRPr lang="en-US" sz="3600" dirty="0">
              <a:latin typeface="Century Gothic"/>
              <a:ea typeface="Lato Light" charset="0"/>
              <a:cs typeface="Lato Light" charset="0"/>
            </a:endParaRPr>
          </a:p>
          <a:p>
            <a:pPr marL="571500" indent="-571500">
              <a:buFont typeface="Arial" panose="020B0604020202020204" pitchFamily="34" charset="0"/>
              <a:buChar char="•"/>
            </a:pPr>
            <a:r>
              <a:rPr lang="en-US" sz="3600" dirty="0" smtClean="0">
                <a:latin typeface="Century Gothic"/>
                <a:ea typeface="Lato Light" charset="0"/>
                <a:cs typeface="Lato Light" charset="0"/>
              </a:rPr>
              <a:t>Implementing the </a:t>
            </a:r>
            <a:r>
              <a:rPr lang="en-US" sz="3600" dirty="0" err="1" smtClean="0">
                <a:effectLst>
                  <a:outerShdw blurRad="38100" dist="38100" dir="2700000" algn="tl">
                    <a:srgbClr val="000000">
                      <a:alpha val="43137"/>
                    </a:srgbClr>
                  </a:outerShdw>
                </a:effectLst>
                <a:latin typeface="Century Gothic"/>
                <a:ea typeface="Lato Light" charset="0"/>
                <a:cs typeface="Lato Light" charset="0"/>
              </a:rPr>
              <a:t>openAI</a:t>
            </a:r>
            <a:r>
              <a:rPr lang="en-US" sz="3600" dirty="0" smtClean="0">
                <a:effectLst>
                  <a:outerShdw blurRad="38100" dist="38100" dir="2700000" algn="tl">
                    <a:srgbClr val="000000">
                      <a:alpha val="43137"/>
                    </a:srgbClr>
                  </a:outerShdw>
                </a:effectLst>
                <a:latin typeface="Century Gothic"/>
                <a:ea typeface="Lato Light" charset="0"/>
                <a:cs typeface="Lato Light" charset="0"/>
              </a:rPr>
              <a:t> GPT-3 </a:t>
            </a:r>
            <a:r>
              <a:rPr lang="en-US" sz="3600" dirty="0" smtClean="0">
                <a:latin typeface="Century Gothic"/>
                <a:ea typeface="Lato Light" charset="0"/>
                <a:cs typeface="Lato Light" charset="0"/>
              </a:rPr>
              <a:t>API for advanced sentiment analysis </a:t>
            </a:r>
            <a:endParaRPr lang="en-US" sz="3600" dirty="0">
              <a:latin typeface="Century Gothic"/>
              <a:ea typeface="Lato Light" charset="0"/>
              <a:cs typeface="Lato Light" charset="0"/>
            </a:endParaRPr>
          </a:p>
          <a:p>
            <a:endParaRPr lang="en-US" sz="3600" dirty="0">
              <a:latin typeface="Century Gothic"/>
              <a:ea typeface="Lato Light" charset="0"/>
              <a:cs typeface="Lato Light" charset="0"/>
            </a:endParaRPr>
          </a:p>
        </p:txBody>
      </p:sp>
      <p:sp>
        <p:nvSpPr>
          <p:cNvPr id="6" name="AutoShape 2" descr="Series: What Next? - Bulldog Catholi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What&amp;#39;s Next for Zurich and AIG; Commercial Insurance Appetites Explained"/>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806181" y="9286874"/>
            <a:ext cx="5905500" cy="44291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700989" y="4686454"/>
            <a:ext cx="12319447" cy="81644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6214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BACE37D5-D5EC-1343-9865-12320D6A0B7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4" name="Rectangle 3">
            <a:extLst>
              <a:ext uri="{FF2B5EF4-FFF2-40B4-BE49-F238E27FC236}">
                <a16:creationId xmlns:a16="http://schemas.microsoft.com/office/drawing/2014/main" id="{AACDEB16-3922-8A4F-859B-BE493E2FF0A9}"/>
              </a:ext>
            </a:extLst>
          </p:cNvPr>
          <p:cNvSpPr/>
          <p:nvPr/>
        </p:nvSpPr>
        <p:spPr>
          <a:xfrm>
            <a:off x="0" y="0"/>
            <a:ext cx="24384000" cy="8394171"/>
          </a:xfrm>
          <a:prstGeom prst="rect">
            <a:avLst/>
          </a:prstGeom>
          <a:gradFill>
            <a:gsLst>
              <a:gs pos="0">
                <a:schemeClr val="accent3">
                  <a:lumMod val="100000"/>
                  <a:alpha val="0"/>
                </a:schemeClr>
              </a:gs>
              <a:gs pos="100000">
                <a:schemeClr val="accent1">
                  <a:lumMod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A97A8D25-6691-1A46-8ADA-A68F45EBD3A6}"/>
              </a:ext>
            </a:extLst>
          </p:cNvPr>
          <p:cNvSpPr/>
          <p:nvPr/>
        </p:nvSpPr>
        <p:spPr>
          <a:xfrm>
            <a:off x="2529003" y="7236820"/>
            <a:ext cx="6095159" cy="2314698"/>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latin typeface="Source Sans Pro Semibold" panose="020B0603030403020204" pitchFamily="34" charset="0"/>
            </a:endParaRPr>
          </a:p>
        </p:txBody>
      </p:sp>
      <p:sp>
        <p:nvSpPr>
          <p:cNvPr id="6" name="Rounded Rectangle 5">
            <a:extLst>
              <a:ext uri="{FF2B5EF4-FFF2-40B4-BE49-F238E27FC236}">
                <a16:creationId xmlns:a16="http://schemas.microsoft.com/office/drawing/2014/main" id="{77788668-5C42-5D49-A3D3-D00430A9DF41}"/>
              </a:ext>
            </a:extLst>
          </p:cNvPr>
          <p:cNvSpPr/>
          <p:nvPr/>
        </p:nvSpPr>
        <p:spPr>
          <a:xfrm>
            <a:off x="8624162" y="7236822"/>
            <a:ext cx="6070872" cy="231469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latin typeface="Source Sans Pro Semibold" panose="020B0603030403020204" pitchFamily="34" charset="0"/>
            </a:endParaRPr>
          </a:p>
        </p:txBody>
      </p:sp>
      <p:sp>
        <p:nvSpPr>
          <p:cNvPr id="7" name="Shape 2628">
            <a:extLst>
              <a:ext uri="{FF2B5EF4-FFF2-40B4-BE49-F238E27FC236}">
                <a16:creationId xmlns:a16="http://schemas.microsoft.com/office/drawing/2014/main" id="{2081C952-6391-8D41-9523-7AA04AABAB86}"/>
              </a:ext>
            </a:extLst>
          </p:cNvPr>
          <p:cNvSpPr/>
          <p:nvPr/>
        </p:nvSpPr>
        <p:spPr>
          <a:xfrm>
            <a:off x="5494546" y="7637755"/>
            <a:ext cx="703703" cy="703703"/>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bg1"/>
          </a:solidFill>
          <a:ln w="12700">
            <a:miter lim="400000"/>
          </a:ln>
        </p:spPr>
        <p:txBody>
          <a:bodyPr lIns="76162" tIns="76162" rIns="76162" bIns="76162" anchor="ctr"/>
          <a:lstStyle/>
          <a:p>
            <a:pPr defTabSz="91387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997">
              <a:latin typeface="Source Sans Pro Semibold" panose="020B0603030403020204" pitchFamily="34" charset="0"/>
            </a:endParaRPr>
          </a:p>
        </p:txBody>
      </p:sp>
      <p:sp>
        <p:nvSpPr>
          <p:cNvPr id="8" name="Shape 2836">
            <a:extLst>
              <a:ext uri="{FF2B5EF4-FFF2-40B4-BE49-F238E27FC236}">
                <a16:creationId xmlns:a16="http://schemas.microsoft.com/office/drawing/2014/main" id="{7C7A27E4-0F9A-824A-8B67-8782F079FB3A}"/>
              </a:ext>
            </a:extLst>
          </p:cNvPr>
          <p:cNvSpPr/>
          <p:nvPr/>
        </p:nvSpPr>
        <p:spPr>
          <a:xfrm>
            <a:off x="11600723" y="7731469"/>
            <a:ext cx="703703" cy="511785"/>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bg1"/>
          </a:solidFill>
          <a:ln w="12700">
            <a:miter lim="400000"/>
          </a:ln>
        </p:spPr>
        <p:txBody>
          <a:bodyPr lIns="76162" tIns="76162" rIns="76162" bIns="76162" anchor="ctr"/>
          <a:lstStyle/>
          <a:p>
            <a:pPr defTabSz="91387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997">
              <a:latin typeface="Source Sans Pro Semibold" panose="020B0603030403020204" pitchFamily="34" charset="0"/>
            </a:endParaRPr>
          </a:p>
        </p:txBody>
      </p:sp>
      <p:sp>
        <p:nvSpPr>
          <p:cNvPr id="9" name="Rectangle 8">
            <a:extLst>
              <a:ext uri="{FF2B5EF4-FFF2-40B4-BE49-F238E27FC236}">
                <a16:creationId xmlns:a16="http://schemas.microsoft.com/office/drawing/2014/main" id="{AF90F618-B143-4243-A49E-6E34CF2823DD}"/>
              </a:ext>
            </a:extLst>
          </p:cNvPr>
          <p:cNvSpPr/>
          <p:nvPr/>
        </p:nvSpPr>
        <p:spPr>
          <a:xfrm>
            <a:off x="4849664" y="8680399"/>
            <a:ext cx="3236784" cy="830740"/>
          </a:xfrm>
          <a:prstGeom prst="rect">
            <a:avLst/>
          </a:prstGeom>
        </p:spPr>
        <p:txBody>
          <a:bodyPr wrap="none">
            <a:spAutoFit/>
          </a:bodyPr>
          <a:lstStyle/>
          <a:p>
            <a:r>
              <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+ 1 </a:t>
            </a:r>
            <a:r>
              <a:rPr lang="en-US" sz="2399" b="1" dirty="0" smtClean="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(856) 882-9056</a:t>
            </a:r>
          </a:p>
          <a:p>
            <a:r>
              <a:rPr lang="en-US" sz="2399" b="1" dirty="0" smtClean="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+ 1 (201) 985-4032</a:t>
            </a:r>
            <a:endPar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endParaRPr>
          </a:p>
        </p:txBody>
      </p:sp>
      <p:sp>
        <p:nvSpPr>
          <p:cNvPr id="10" name="Rectangle 9">
            <a:extLst>
              <a:ext uri="{FF2B5EF4-FFF2-40B4-BE49-F238E27FC236}">
                <a16:creationId xmlns:a16="http://schemas.microsoft.com/office/drawing/2014/main" id="{09370AB2-D3E9-604D-BD83-22A2F6700850}"/>
              </a:ext>
            </a:extLst>
          </p:cNvPr>
          <p:cNvSpPr/>
          <p:nvPr/>
        </p:nvSpPr>
        <p:spPr>
          <a:xfrm>
            <a:off x="9578235" y="8694896"/>
            <a:ext cx="4214615" cy="830740"/>
          </a:xfrm>
          <a:prstGeom prst="rect">
            <a:avLst/>
          </a:prstGeom>
        </p:spPr>
        <p:txBody>
          <a:bodyPr wrap="none">
            <a:spAutoFit/>
          </a:bodyPr>
          <a:lstStyle/>
          <a:p>
            <a:r>
              <a:rPr lang="en-US" sz="2399" b="1" dirty="0" smtClean="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rmastouri@saintpeters.edu</a:t>
            </a:r>
          </a:p>
          <a:p>
            <a:r>
              <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k</a:t>
            </a:r>
            <a:r>
              <a:rPr lang="en-US" sz="2399" b="1" dirty="0" smtClean="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pavuluri@saintpeters.edu</a:t>
            </a:r>
            <a:endPar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endParaRPr>
          </a:p>
        </p:txBody>
      </p:sp>
      <p:sp>
        <p:nvSpPr>
          <p:cNvPr id="11" name="Rounded Rectangle 10">
            <a:extLst>
              <a:ext uri="{FF2B5EF4-FFF2-40B4-BE49-F238E27FC236}">
                <a16:creationId xmlns:a16="http://schemas.microsoft.com/office/drawing/2014/main" id="{84A74C32-58FE-5343-8370-2F51516DAAD4}"/>
              </a:ext>
            </a:extLst>
          </p:cNvPr>
          <p:cNvSpPr/>
          <p:nvPr/>
        </p:nvSpPr>
        <p:spPr>
          <a:xfrm>
            <a:off x="14687930" y="7236822"/>
            <a:ext cx="7317308" cy="2314698"/>
          </a:xfrm>
          <a:prstGeom prst="roundRect">
            <a:avLst>
              <a:gd name="adj"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latin typeface="Source Sans Pro Semibold" panose="020B0603030403020204" pitchFamily="34" charset="0"/>
            </a:endParaRPr>
          </a:p>
        </p:txBody>
      </p:sp>
      <p:sp>
        <p:nvSpPr>
          <p:cNvPr id="12" name="Shape 2946">
            <a:extLst>
              <a:ext uri="{FF2B5EF4-FFF2-40B4-BE49-F238E27FC236}">
                <a16:creationId xmlns:a16="http://schemas.microsoft.com/office/drawing/2014/main" id="{D1475B7C-3812-0746-97BD-19732A87FE38}"/>
              </a:ext>
            </a:extLst>
          </p:cNvPr>
          <p:cNvSpPr/>
          <p:nvPr/>
        </p:nvSpPr>
        <p:spPr>
          <a:xfrm>
            <a:off x="18226086" y="7637755"/>
            <a:ext cx="723675" cy="723673"/>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chemeClr val="bg1"/>
          </a:solidFill>
          <a:ln w="12700">
            <a:miter lim="400000"/>
          </a:ln>
        </p:spPr>
        <p:txBody>
          <a:bodyPr lIns="38080" tIns="38080" rIns="38080" bIns="38080" anchor="ctr"/>
          <a:lstStyle/>
          <a:p>
            <a:pPr defTabSz="45693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Source Sans Pro Semibold" panose="020B0603030403020204" pitchFamily="34" charset="0"/>
            </a:endParaRPr>
          </a:p>
        </p:txBody>
      </p:sp>
      <p:sp>
        <p:nvSpPr>
          <p:cNvPr id="13" name="Rectangle 12">
            <a:extLst>
              <a:ext uri="{FF2B5EF4-FFF2-40B4-BE49-F238E27FC236}">
                <a16:creationId xmlns:a16="http://schemas.microsoft.com/office/drawing/2014/main" id="{369DC6F2-4AA8-9D4E-A365-6A99DC896BA3}"/>
              </a:ext>
            </a:extLst>
          </p:cNvPr>
          <p:cNvSpPr/>
          <p:nvPr/>
        </p:nvSpPr>
        <p:spPr>
          <a:xfrm>
            <a:off x="14687930" y="8694896"/>
            <a:ext cx="8887369" cy="830740"/>
          </a:xfrm>
          <a:prstGeom prst="rect">
            <a:avLst/>
          </a:prstGeom>
        </p:spPr>
        <p:txBody>
          <a:bodyPr wrap="none">
            <a:spAutoFit/>
          </a:bodyPr>
          <a:lstStyle/>
          <a:p>
            <a:r>
              <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https://www.linkedin.com/in/reda-mastouri</a:t>
            </a:r>
            <a:r>
              <a:rPr lang="en-US" sz="2399" b="1" dirty="0" smtClean="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a:t>
            </a:r>
          </a:p>
          <a:p>
            <a:r>
              <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https://</a:t>
            </a:r>
            <a:r>
              <a:rPr lang="en-US" sz="2399" b="1" dirty="0" smtClean="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rPr>
              <a:t>www.linkedin.com/in/kalyani-pavuluri-30416519</a:t>
            </a:r>
            <a:endParaRPr lang="en-US" sz="2399" b="1" dirty="0">
              <a:solidFill>
                <a:schemeClr val="bg1"/>
              </a:solidFill>
              <a:latin typeface="Source Sans Pro Semibold" panose="020B0603030403020204" pitchFamily="34" charset="0"/>
              <a:ea typeface="Lato Hairline" panose="020F0502020204030203" pitchFamily="34" charset="0"/>
              <a:cs typeface="Lato Hairline" panose="020F0502020204030203" pitchFamily="34" charset="0"/>
            </a:endParaRPr>
          </a:p>
        </p:txBody>
      </p:sp>
      <p:sp>
        <p:nvSpPr>
          <p:cNvPr id="15" name="Rectangle 14">
            <a:extLst>
              <a:ext uri="{FF2B5EF4-FFF2-40B4-BE49-F238E27FC236}">
                <a16:creationId xmlns:a16="http://schemas.microsoft.com/office/drawing/2014/main" id="{4AA1FC98-0631-0147-AD7A-9088A39C67E8}"/>
              </a:ext>
            </a:extLst>
          </p:cNvPr>
          <p:cNvSpPr/>
          <p:nvPr/>
        </p:nvSpPr>
        <p:spPr>
          <a:xfrm>
            <a:off x="7631557" y="9756792"/>
            <a:ext cx="9114535" cy="1323439"/>
          </a:xfrm>
          <a:prstGeom prst="rect">
            <a:avLst/>
          </a:prstGeom>
        </p:spPr>
        <p:txBody>
          <a:bodyPr wrap="square">
            <a:spAutoFit/>
          </a:bodyPr>
          <a:lstStyle/>
          <a:p>
            <a:pPr algn="ctr"/>
            <a:r>
              <a:rPr lang="en-US" sz="8000" b="1" dirty="0">
                <a:solidFill>
                  <a:schemeClr val="accent1"/>
                </a:solidFill>
                <a:latin typeface="Calibri Bold"/>
                <a:ea typeface="Montserrat Semi" charset="0"/>
                <a:cs typeface="Montserrat Semi" charset="0"/>
              </a:rPr>
              <a:t>THANK YOU!</a:t>
            </a:r>
          </a:p>
        </p:txBody>
      </p:sp>
      <p:grpSp>
        <p:nvGrpSpPr>
          <p:cNvPr id="2" name="Group 1"/>
          <p:cNvGrpSpPr/>
          <p:nvPr/>
        </p:nvGrpSpPr>
        <p:grpSpPr>
          <a:xfrm>
            <a:off x="8388625" y="10913165"/>
            <a:ext cx="10105645" cy="2558822"/>
            <a:chOff x="8839557" y="10648577"/>
            <a:chExt cx="10680894" cy="2989502"/>
          </a:xfrm>
        </p:grpSpPr>
        <p:sp>
          <p:nvSpPr>
            <p:cNvPr id="17" name="Rectangle 16"/>
            <p:cNvSpPr/>
            <p:nvPr/>
          </p:nvSpPr>
          <p:spPr>
            <a:xfrm flipV="1">
              <a:off x="9859616" y="11579544"/>
              <a:ext cx="9660835" cy="16498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aint Peters University - Communications - Logos and Graphic Usage Guid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39557" y="10648577"/>
              <a:ext cx="8095970" cy="29895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82004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55516" y="795643"/>
            <a:ext cx="11610975" cy="1066800"/>
          </a:xfrm>
        </p:spPr>
        <p:txBody>
          <a:bodyPr/>
          <a:lstStyle/>
          <a:p>
            <a:r>
              <a:rPr lang="en-US" dirty="0" smtClean="0"/>
              <a:t>Introduction: What’s Next?</a:t>
            </a:r>
            <a:endParaRPr lang="en-US" dirty="0"/>
          </a:p>
        </p:txBody>
      </p:sp>
      <p:sp>
        <p:nvSpPr>
          <p:cNvPr id="5" name="Slide Number Placeholder 4"/>
          <p:cNvSpPr>
            <a:spLocks noGrp="1"/>
          </p:cNvSpPr>
          <p:nvPr>
            <p:ph type="sldNum" sz="quarter" idx="4"/>
          </p:nvPr>
        </p:nvSpPr>
        <p:spPr/>
        <p:txBody>
          <a:bodyPr/>
          <a:lstStyle/>
          <a:p>
            <a:fld id="{450C043B-5EDC-FD42-8388-86F67B86BEDD}" type="slidenum">
              <a:rPr lang="en-US" smtClean="0"/>
              <a:pPr/>
              <a:t>3</a:t>
            </a:fld>
            <a:endParaRPr lang="en-US" dirty="0"/>
          </a:p>
        </p:txBody>
      </p:sp>
      <p:sp>
        <p:nvSpPr>
          <p:cNvPr id="6" name="Rectangle 5"/>
          <p:cNvSpPr/>
          <p:nvPr/>
        </p:nvSpPr>
        <p:spPr>
          <a:xfrm>
            <a:off x="779091" y="3202404"/>
            <a:ext cx="15574299" cy="9510296"/>
          </a:xfrm>
          <a:prstGeom prst="rect">
            <a:avLst/>
          </a:prstGeom>
        </p:spPr>
        <p:txBody>
          <a:bodyPr wrap="square">
            <a:spAutoFit/>
          </a:bodyPr>
          <a:lstStyle/>
          <a:p>
            <a:r>
              <a:rPr lang="en-US" sz="3600" dirty="0" smtClean="0">
                <a:solidFill>
                  <a:srgbClr val="FF0000"/>
                </a:solidFill>
                <a:latin typeface="Century Gothic"/>
                <a:ea typeface="Lato Light" charset="0"/>
                <a:cs typeface="Lato Light" charset="0"/>
              </a:rPr>
              <a:t>Why data processing for </a:t>
            </a:r>
            <a:r>
              <a:rPr lang="en-US" sz="3600" dirty="0" err="1" smtClean="0">
                <a:solidFill>
                  <a:srgbClr val="FF0000"/>
                </a:solidFill>
                <a:latin typeface="Century Gothic"/>
                <a:ea typeface="Lato Light" charset="0"/>
                <a:cs typeface="Lato Light" charset="0"/>
              </a:rPr>
              <a:t>Reddit</a:t>
            </a:r>
            <a:r>
              <a:rPr lang="en-US" sz="3600" dirty="0" smtClean="0">
                <a:solidFill>
                  <a:srgbClr val="FF0000"/>
                </a:solidFill>
                <a:latin typeface="Century Gothic"/>
                <a:ea typeface="Lato Light" charset="0"/>
                <a:cs typeface="Lato Light" charset="0"/>
              </a:rPr>
              <a:t> API?</a:t>
            </a:r>
          </a:p>
          <a:p>
            <a:endParaRPr lang="en-US" sz="3600" dirty="0" smtClean="0">
              <a:latin typeface="Century Gothic"/>
              <a:ea typeface="Lato Light" charset="0"/>
              <a:cs typeface="Lato Light" charset="0"/>
            </a:endParaRPr>
          </a:p>
          <a:p>
            <a:pPr marL="571500" indent="-571500">
              <a:buFont typeface="Arial" panose="020B0604020202020204" pitchFamily="34" charset="0"/>
              <a:buChar char="•"/>
            </a:pPr>
            <a:r>
              <a:rPr lang="en-US" sz="3600" dirty="0" smtClean="0">
                <a:latin typeface="Century Gothic"/>
                <a:ea typeface="Lato Light" charset="0"/>
                <a:cs typeface="Lato Light" charset="0"/>
              </a:rPr>
              <a:t>Data processing involves converting the data into a more meaningful format which can help the machine learning or deep learning algorithms to perform better.</a:t>
            </a:r>
          </a:p>
          <a:p>
            <a:pPr marL="571500" indent="-571500">
              <a:buFont typeface="Arial" panose="020B0604020202020204" pitchFamily="34" charset="0"/>
              <a:buChar char="•"/>
            </a:pPr>
            <a:r>
              <a:rPr lang="en-US" sz="3600" dirty="0" smtClean="0">
                <a:latin typeface="Century Gothic"/>
                <a:ea typeface="Lato Light" charset="0"/>
                <a:cs typeface="Lato Light" charset="0"/>
              </a:rPr>
              <a:t>The following are the general steps involved:</a:t>
            </a:r>
          </a:p>
          <a:p>
            <a:pPr marL="1485717" lvl="1" indent="-571500">
              <a:buFont typeface="Arial" panose="020B0604020202020204" pitchFamily="34" charset="0"/>
              <a:buChar char="•"/>
            </a:pPr>
            <a:r>
              <a:rPr lang="en-US" sz="3600" dirty="0" smtClean="0">
                <a:latin typeface="Century Gothic"/>
                <a:ea typeface="Lato Light" charset="0"/>
                <a:cs typeface="Lato Light" charset="0"/>
              </a:rPr>
              <a:t>Data Cleaning – Helps in removing inconsistent data and dealing with empty or null values</a:t>
            </a:r>
          </a:p>
          <a:p>
            <a:pPr marL="1485717" lvl="1" indent="-571500">
              <a:buFont typeface="Arial" panose="020B0604020202020204" pitchFamily="34" charset="0"/>
              <a:buChar char="•"/>
            </a:pPr>
            <a:r>
              <a:rPr lang="en-US" sz="3600" dirty="0" smtClean="0">
                <a:latin typeface="Century Gothic"/>
                <a:ea typeface="Lato Light" charset="0"/>
                <a:cs typeface="Lato Light" charset="0"/>
              </a:rPr>
              <a:t>Data Integration – Involves combining data from different sources</a:t>
            </a:r>
          </a:p>
          <a:p>
            <a:pPr marL="1485717" lvl="1" indent="-571500">
              <a:buFont typeface="Arial" panose="020B0604020202020204" pitchFamily="34" charset="0"/>
              <a:buChar char="•"/>
            </a:pPr>
            <a:r>
              <a:rPr lang="en-US" sz="3600" dirty="0" smtClean="0">
                <a:latin typeface="Century Gothic"/>
                <a:ea typeface="Lato Light" charset="0"/>
                <a:cs typeface="Lato Light" charset="0"/>
              </a:rPr>
              <a:t>Data Transformation – Data is transformed using different techniques like normalization, aggregation and generalization</a:t>
            </a:r>
          </a:p>
          <a:p>
            <a:pPr lvl="1"/>
            <a:endParaRPr lang="en-US" sz="3600" dirty="0" smtClean="0">
              <a:latin typeface="Century Gothic"/>
              <a:ea typeface="Lato Light" charset="0"/>
              <a:cs typeface="Lato Light" charset="0"/>
            </a:endParaRPr>
          </a:p>
          <a:p>
            <a:pPr marL="571500" indent="-571500">
              <a:buFont typeface="Arial" panose="020B0604020202020204" pitchFamily="34" charset="0"/>
              <a:buChar char="•"/>
            </a:pPr>
            <a:r>
              <a:rPr lang="en-US" sz="3600" dirty="0" smtClean="0">
                <a:latin typeface="Century Gothic"/>
                <a:ea typeface="Lato Light" charset="0"/>
                <a:cs typeface="Lato Light" charset="0"/>
              </a:rPr>
              <a:t>The above mentioned steps can be achieved using different techniques like converting into lower case/ upper case, tokenization, removal of punctuations or special characters and stop words, stemming and lemmatization.</a:t>
            </a:r>
            <a:endParaRPr lang="en-US" sz="3600" dirty="0">
              <a:latin typeface="Century Gothic"/>
              <a:ea typeface="Lato Light" charset="0"/>
              <a:cs typeface="Lato Light" charset="0"/>
            </a:endParaRPr>
          </a:p>
        </p:txBody>
      </p:sp>
      <p:sp>
        <p:nvSpPr>
          <p:cNvPr id="8" name="Footer Placeholder 2">
            <a:extLst>
              <a:ext uri="{FF2B5EF4-FFF2-40B4-BE49-F238E27FC236}">
                <a16:creationId xmlns:a16="http://schemas.microsoft.com/office/drawing/2014/main" id="{A76CC8BC-B400-1040-8442-38B1041AB110}"/>
              </a:ext>
            </a:extLst>
          </p:cNvPr>
          <p:cNvSpPr txBox="1">
            <a:spLocks/>
          </p:cNvSpPr>
          <p:nvPr/>
        </p:nvSpPr>
        <p:spPr>
          <a:xfrm>
            <a:off x="8125933" y="13176681"/>
            <a:ext cx="8227457" cy="339911"/>
          </a:xfrm>
          <a:prstGeom prst="rect">
            <a:avLst/>
          </a:prstGeom>
        </p:spPr>
        <p:txBody>
          <a:bodyPr/>
          <a:lstStyle>
            <a:defPPr>
              <a:defRPr lang="en-US"/>
            </a:defPPr>
            <a:lvl1pPr marL="0" algn="ctr" defTabSz="1828434" rtl="0" eaLnBrk="1" latinLnBrk="0" hangingPunct="1">
              <a:defRPr sz="1800" kern="1200">
                <a:solidFill>
                  <a:schemeClr val="accent2"/>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r>
              <a:rPr lang="en-US" smtClean="0"/>
              <a:t>@Saint Peter’s University</a:t>
            </a:r>
            <a:endParaRPr lang="en-US" dirty="0"/>
          </a:p>
        </p:txBody>
      </p:sp>
      <p:grpSp>
        <p:nvGrpSpPr>
          <p:cNvPr id="9" name="Group 8"/>
          <p:cNvGrpSpPr/>
          <p:nvPr/>
        </p:nvGrpSpPr>
        <p:grpSpPr>
          <a:xfrm>
            <a:off x="20002366" y="291900"/>
            <a:ext cx="3976665" cy="822976"/>
            <a:chOff x="19977652" y="193044"/>
            <a:chExt cx="3976665" cy="822976"/>
          </a:xfrm>
        </p:grpSpPr>
        <p:sp>
          <p:nvSpPr>
            <p:cNvPr id="10" name="Rectangle 9"/>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aint Peters University's Competitors, Revenue, Number of Employees,  Funding, Acquisitions &amp; News - Owler Company Profil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15195550" y="4769560"/>
            <a:ext cx="9182100" cy="5038725"/>
          </a:xfrm>
          <a:prstGeom prst="rect">
            <a:avLst/>
          </a:prstGeom>
        </p:spPr>
      </p:pic>
    </p:spTree>
    <p:extLst>
      <p:ext uri="{BB962C8B-B14F-4D97-AF65-F5344CB8AC3E}">
        <p14:creationId xmlns:p14="http://schemas.microsoft.com/office/powerpoint/2010/main" val="3395131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55516" y="795643"/>
            <a:ext cx="11610975" cy="1066800"/>
          </a:xfrm>
        </p:spPr>
        <p:txBody>
          <a:bodyPr/>
          <a:lstStyle/>
          <a:p>
            <a:r>
              <a:rPr lang="en-US" dirty="0" smtClean="0"/>
              <a:t>Where Are </a:t>
            </a:r>
            <a:r>
              <a:rPr lang="en-US" dirty="0"/>
              <a:t>W</a:t>
            </a:r>
            <a:r>
              <a:rPr lang="en-US" dirty="0" smtClean="0"/>
              <a:t>e in the </a:t>
            </a:r>
            <a:r>
              <a:rPr lang="en-US" dirty="0"/>
              <a:t>P</a:t>
            </a:r>
            <a:r>
              <a:rPr lang="en-US" dirty="0" smtClean="0"/>
              <a:t>roject Lifecycle?</a:t>
            </a:r>
            <a:endParaRPr lang="en-US" dirty="0"/>
          </a:p>
        </p:txBody>
      </p:sp>
      <p:sp>
        <p:nvSpPr>
          <p:cNvPr id="5" name="Slide Number Placeholder 4"/>
          <p:cNvSpPr>
            <a:spLocks noGrp="1"/>
          </p:cNvSpPr>
          <p:nvPr>
            <p:ph type="sldNum" sz="quarter" idx="4"/>
          </p:nvPr>
        </p:nvSpPr>
        <p:spPr/>
        <p:txBody>
          <a:bodyPr/>
          <a:lstStyle/>
          <a:p>
            <a:fld id="{450C043B-5EDC-FD42-8388-86F67B86BEDD}" type="slidenum">
              <a:rPr lang="en-US" smtClean="0"/>
              <a:pPr/>
              <a:t>4</a:t>
            </a:fld>
            <a:endParaRPr lang="en-US" dirty="0"/>
          </a:p>
        </p:txBody>
      </p:sp>
      <p:sp>
        <p:nvSpPr>
          <p:cNvPr id="8" name="Footer Placeholder 2">
            <a:extLst>
              <a:ext uri="{FF2B5EF4-FFF2-40B4-BE49-F238E27FC236}">
                <a16:creationId xmlns:a16="http://schemas.microsoft.com/office/drawing/2014/main" id="{A76CC8BC-B400-1040-8442-38B1041AB110}"/>
              </a:ext>
            </a:extLst>
          </p:cNvPr>
          <p:cNvSpPr txBox="1">
            <a:spLocks/>
          </p:cNvSpPr>
          <p:nvPr/>
        </p:nvSpPr>
        <p:spPr>
          <a:xfrm>
            <a:off x="8125933" y="13176681"/>
            <a:ext cx="8227457" cy="339911"/>
          </a:xfrm>
          <a:prstGeom prst="rect">
            <a:avLst/>
          </a:prstGeom>
        </p:spPr>
        <p:txBody>
          <a:bodyPr/>
          <a:lstStyle>
            <a:defPPr>
              <a:defRPr lang="en-US"/>
            </a:defPPr>
            <a:lvl1pPr marL="0" algn="ctr" defTabSz="1828434" rtl="0" eaLnBrk="1" latinLnBrk="0" hangingPunct="1">
              <a:defRPr sz="1800" kern="1200">
                <a:solidFill>
                  <a:schemeClr val="accent2"/>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r>
              <a:rPr lang="en-US" smtClean="0"/>
              <a:t>@Saint Peter’s University</a:t>
            </a:r>
            <a:endParaRPr lang="en-US" dirty="0"/>
          </a:p>
        </p:txBody>
      </p:sp>
      <p:grpSp>
        <p:nvGrpSpPr>
          <p:cNvPr id="9" name="Group 8"/>
          <p:cNvGrpSpPr/>
          <p:nvPr/>
        </p:nvGrpSpPr>
        <p:grpSpPr>
          <a:xfrm>
            <a:off x="20400985" y="123839"/>
            <a:ext cx="3976665" cy="822976"/>
            <a:chOff x="19977652" y="193044"/>
            <a:chExt cx="3976665" cy="822976"/>
          </a:xfrm>
        </p:grpSpPr>
        <p:sp>
          <p:nvSpPr>
            <p:cNvPr id="10" name="Rectangle 9"/>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aint Peters University's Competitors, Revenue, Number of Employees,  Funding, Acquisitions &amp; News - Owler Company Profil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Connector: Elbow 71">
            <a:extLst>
              <a:ext uri="{FF2B5EF4-FFF2-40B4-BE49-F238E27FC236}">
                <a16:creationId xmlns:a16="http://schemas.microsoft.com/office/drawing/2014/main" id="{9461CDA0-E294-D346-83BB-4CA469C01E64}"/>
              </a:ext>
            </a:extLst>
          </p:cNvPr>
          <p:cNvCxnSpPr>
            <a:cxnSpLocks/>
          </p:cNvCxnSpPr>
          <p:nvPr/>
        </p:nvCxnSpPr>
        <p:spPr>
          <a:xfrm rot="10800000">
            <a:off x="10449369" y="8844079"/>
            <a:ext cx="6675069" cy="566545"/>
          </a:xfrm>
          <a:prstGeom prst="bentConnector3">
            <a:avLst>
              <a:gd name="adj1" fmla="val 100011"/>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13" name="Rectangle: Rounded Corners 45">
            <a:extLst>
              <a:ext uri="{FF2B5EF4-FFF2-40B4-BE49-F238E27FC236}">
                <a16:creationId xmlns:a16="http://schemas.microsoft.com/office/drawing/2014/main" id="{DC438A1A-78D4-4A4A-AE6A-ACFA6C860E98}"/>
              </a:ext>
            </a:extLst>
          </p:cNvPr>
          <p:cNvSpPr/>
          <p:nvPr/>
        </p:nvSpPr>
        <p:spPr>
          <a:xfrm>
            <a:off x="15089426" y="5738698"/>
            <a:ext cx="2093679" cy="499565"/>
          </a:xfrm>
          <a:prstGeom prst="roundRect">
            <a:avLst>
              <a:gd name="adj" fmla="val 64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14" name="Connector: Elbow 68">
            <a:extLst>
              <a:ext uri="{FF2B5EF4-FFF2-40B4-BE49-F238E27FC236}">
                <a16:creationId xmlns:a16="http://schemas.microsoft.com/office/drawing/2014/main" id="{9734DEB4-B0E2-F34B-B0FD-7836C9AC98F0}"/>
              </a:ext>
            </a:extLst>
          </p:cNvPr>
          <p:cNvCxnSpPr>
            <a:cxnSpLocks/>
            <a:stCxn id="13" idx="1"/>
            <a:endCxn id="18" idx="0"/>
          </p:cNvCxnSpPr>
          <p:nvPr/>
        </p:nvCxnSpPr>
        <p:spPr>
          <a:xfrm rot="10800000" flipV="1">
            <a:off x="10714510" y="5988480"/>
            <a:ext cx="4374917" cy="463305"/>
          </a:xfrm>
          <a:prstGeom prst="bentConnector2">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DDBA9DA8-4ECC-F24B-AEDF-49B13EDA47F1}"/>
              </a:ext>
            </a:extLst>
          </p:cNvPr>
          <p:cNvSpPr txBox="1"/>
          <p:nvPr/>
        </p:nvSpPr>
        <p:spPr>
          <a:xfrm>
            <a:off x="11776109" y="5768753"/>
            <a:ext cx="2093679" cy="4156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600" dirty="0"/>
              <a:t>New Data/Re-training</a:t>
            </a:r>
          </a:p>
        </p:txBody>
      </p:sp>
      <p:cxnSp>
        <p:nvCxnSpPr>
          <p:cNvPr id="16" name="Straight Arrow Connector 15">
            <a:extLst>
              <a:ext uri="{FF2B5EF4-FFF2-40B4-BE49-F238E27FC236}">
                <a16:creationId xmlns:a16="http://schemas.microsoft.com/office/drawing/2014/main" id="{838F6F9E-F0F6-CE40-B3DE-97B1AB409DFC}"/>
              </a:ext>
            </a:extLst>
          </p:cNvPr>
          <p:cNvCxnSpPr>
            <a:cxnSpLocks/>
          </p:cNvCxnSpPr>
          <p:nvPr/>
        </p:nvCxnSpPr>
        <p:spPr>
          <a:xfrm flipV="1">
            <a:off x="16575826" y="6215502"/>
            <a:ext cx="4715" cy="1038465"/>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06320B6-52F0-C14E-927F-DEE594FC29C9}"/>
              </a:ext>
            </a:extLst>
          </p:cNvPr>
          <p:cNvSpPr txBox="1"/>
          <p:nvPr/>
        </p:nvSpPr>
        <p:spPr>
          <a:xfrm>
            <a:off x="16307969" y="6569477"/>
            <a:ext cx="535709" cy="375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Y</a:t>
            </a:r>
            <a:r>
              <a:rPr lang="en-US" sz="1600" dirty="0" err="1"/>
              <a:t>es</a:t>
            </a:r>
            <a:endParaRPr lang="en-IN" sz="1600" dirty="0" err="1"/>
          </a:p>
        </p:txBody>
      </p:sp>
      <p:sp>
        <p:nvSpPr>
          <p:cNvPr id="18" name="Rectangle: Rounded Corners 46">
            <a:extLst>
              <a:ext uri="{FF2B5EF4-FFF2-40B4-BE49-F238E27FC236}">
                <a16:creationId xmlns:a16="http://schemas.microsoft.com/office/drawing/2014/main" id="{35E05E8C-4635-EE43-9121-23F1A5D99714}"/>
              </a:ext>
            </a:extLst>
          </p:cNvPr>
          <p:cNvSpPr/>
          <p:nvPr/>
        </p:nvSpPr>
        <p:spPr>
          <a:xfrm>
            <a:off x="9110727" y="6451786"/>
            <a:ext cx="3207563" cy="2340975"/>
          </a:xfrm>
          <a:prstGeom prst="roundRect">
            <a:avLst>
              <a:gd name="adj" fmla="val 8559"/>
            </a:avLst>
          </a:prstGeom>
          <a:solidFill>
            <a:schemeClr val="accent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Processing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Collection</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Preprocessing </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Visualization </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Augmentation</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Feature Engineering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19" name="Rectangle: Rounded Corners 3">
            <a:extLst>
              <a:ext uri="{FF2B5EF4-FFF2-40B4-BE49-F238E27FC236}">
                <a16:creationId xmlns:a16="http://schemas.microsoft.com/office/drawing/2014/main" id="{AE0ABAA1-3958-1942-A004-A201E4FC4F8A}"/>
              </a:ext>
            </a:extLst>
          </p:cNvPr>
          <p:cNvSpPr/>
          <p:nvPr/>
        </p:nvSpPr>
        <p:spPr>
          <a:xfrm>
            <a:off x="6568972" y="6220134"/>
            <a:ext cx="2093679" cy="696143"/>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4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Business Problems</a:t>
            </a:r>
          </a:p>
        </p:txBody>
      </p:sp>
      <p:sp>
        <p:nvSpPr>
          <p:cNvPr id="20" name="Rectangle: Rounded Corners 20">
            <a:extLst>
              <a:ext uri="{FF2B5EF4-FFF2-40B4-BE49-F238E27FC236}">
                <a16:creationId xmlns:a16="http://schemas.microsoft.com/office/drawing/2014/main" id="{6AE2F8A4-33B5-834D-BB4C-F1A2967607F5}"/>
              </a:ext>
            </a:extLst>
          </p:cNvPr>
          <p:cNvSpPr/>
          <p:nvPr/>
        </p:nvSpPr>
        <p:spPr>
          <a:xfrm>
            <a:off x="6568972" y="7458370"/>
            <a:ext cx="2008217" cy="995083"/>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ML Problem</a:t>
            </a: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Formulation</a:t>
            </a:r>
          </a:p>
        </p:txBody>
      </p:sp>
      <p:cxnSp>
        <p:nvCxnSpPr>
          <p:cNvPr id="21" name="Straight Arrow Connector 20">
            <a:extLst>
              <a:ext uri="{FF2B5EF4-FFF2-40B4-BE49-F238E27FC236}">
                <a16:creationId xmlns:a16="http://schemas.microsoft.com/office/drawing/2014/main" id="{C76CA4C1-BBA7-8544-9ABC-40290DFB1520}"/>
              </a:ext>
            </a:extLst>
          </p:cNvPr>
          <p:cNvCxnSpPr>
            <a:cxnSpLocks/>
          </p:cNvCxnSpPr>
          <p:nvPr/>
        </p:nvCxnSpPr>
        <p:spPr>
          <a:xfrm>
            <a:off x="8577189" y="8015871"/>
            <a:ext cx="531329"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AADCB12-DF34-CF43-815F-A0BD46E6CDEA}"/>
              </a:ext>
            </a:extLst>
          </p:cNvPr>
          <p:cNvCxnSpPr>
            <a:cxnSpLocks/>
          </p:cNvCxnSpPr>
          <p:nvPr/>
        </p:nvCxnSpPr>
        <p:spPr>
          <a:xfrm>
            <a:off x="15040387" y="8015871"/>
            <a:ext cx="769537"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23" name="Rectangle: Rounded Corners 44">
            <a:extLst>
              <a:ext uri="{FF2B5EF4-FFF2-40B4-BE49-F238E27FC236}">
                <a16:creationId xmlns:a16="http://schemas.microsoft.com/office/drawing/2014/main" id="{B2FC80D7-B394-124B-A914-ACC22287589A}"/>
              </a:ext>
            </a:extLst>
          </p:cNvPr>
          <p:cNvSpPr/>
          <p:nvPr/>
        </p:nvSpPr>
        <p:spPr>
          <a:xfrm>
            <a:off x="13304505" y="6973885"/>
            <a:ext cx="1735882" cy="1771877"/>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4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Training</a:t>
            </a: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Tuning</a:t>
            </a:r>
            <a:endPar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24" name="TextBox 23">
            <a:extLst>
              <a:ext uri="{FF2B5EF4-FFF2-40B4-BE49-F238E27FC236}">
                <a16:creationId xmlns:a16="http://schemas.microsoft.com/office/drawing/2014/main" id="{9CFEE788-FCC0-2441-A7A4-8F1CE2CE1FF1}"/>
              </a:ext>
            </a:extLst>
          </p:cNvPr>
          <p:cNvSpPr txBox="1"/>
          <p:nvPr/>
        </p:nvSpPr>
        <p:spPr>
          <a:xfrm>
            <a:off x="16312686" y="9222792"/>
            <a:ext cx="535709" cy="375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No</a:t>
            </a:r>
            <a:endParaRPr lang="en-IN" sz="1600" dirty="0" err="1"/>
          </a:p>
        </p:txBody>
      </p:sp>
      <p:cxnSp>
        <p:nvCxnSpPr>
          <p:cNvPr id="25" name="Straight Connector 24">
            <a:extLst>
              <a:ext uri="{FF2B5EF4-FFF2-40B4-BE49-F238E27FC236}">
                <a16:creationId xmlns:a16="http://schemas.microsoft.com/office/drawing/2014/main" id="{C0249D8E-7802-B942-8938-09D87225AC4B}"/>
              </a:ext>
            </a:extLst>
          </p:cNvPr>
          <p:cNvCxnSpPr/>
          <p:nvPr/>
        </p:nvCxnSpPr>
        <p:spPr>
          <a:xfrm>
            <a:off x="16575826" y="8792767"/>
            <a:ext cx="4715" cy="430025"/>
          </a:xfrm>
          <a:prstGeom prst="line">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26" name="Freeform 20">
            <a:extLst>
              <a:ext uri="{FF2B5EF4-FFF2-40B4-BE49-F238E27FC236}">
                <a16:creationId xmlns:a16="http://schemas.microsoft.com/office/drawing/2014/main" id="{C3244643-39F6-8E46-8377-057D6DCED740}"/>
              </a:ext>
            </a:extLst>
          </p:cNvPr>
          <p:cNvSpPr/>
          <p:nvPr/>
        </p:nvSpPr>
        <p:spPr>
          <a:xfrm>
            <a:off x="15809924" y="7238976"/>
            <a:ext cx="1531803" cy="155379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Meets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Business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Goal?</a:t>
            </a:r>
          </a:p>
        </p:txBody>
      </p:sp>
      <p:cxnSp>
        <p:nvCxnSpPr>
          <p:cNvPr id="27" name="Straight Connector 26">
            <a:extLst>
              <a:ext uri="{FF2B5EF4-FFF2-40B4-BE49-F238E27FC236}">
                <a16:creationId xmlns:a16="http://schemas.microsoft.com/office/drawing/2014/main" id="{13B49803-4293-0E4A-85B1-F8F0168C30EA}"/>
              </a:ext>
            </a:extLst>
          </p:cNvPr>
          <p:cNvCxnSpPr>
            <a:cxnSpLocks/>
          </p:cNvCxnSpPr>
          <p:nvPr/>
        </p:nvCxnSpPr>
        <p:spPr>
          <a:xfrm>
            <a:off x="7542352" y="6916277"/>
            <a:ext cx="0" cy="542093"/>
          </a:xfrm>
          <a:prstGeom prst="line">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CCFDF42-116F-E64C-A621-6F6F24EEF1CD}"/>
              </a:ext>
            </a:extLst>
          </p:cNvPr>
          <p:cNvCxnSpPr>
            <a:cxnSpLocks/>
          </p:cNvCxnSpPr>
          <p:nvPr/>
        </p:nvCxnSpPr>
        <p:spPr>
          <a:xfrm>
            <a:off x="12318291" y="8015871"/>
            <a:ext cx="966677"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E22F3DD-A08D-5B44-83B1-284677534CFE}"/>
              </a:ext>
            </a:extLst>
          </p:cNvPr>
          <p:cNvCxnSpPr>
            <a:cxnSpLocks/>
          </p:cNvCxnSpPr>
          <p:nvPr/>
        </p:nvCxnSpPr>
        <p:spPr>
          <a:xfrm flipV="1">
            <a:off x="16575823" y="5360728"/>
            <a:ext cx="0" cy="377971"/>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30" name="Rectangle: Rounded Corners 44">
            <a:extLst>
              <a:ext uri="{FF2B5EF4-FFF2-40B4-BE49-F238E27FC236}">
                <a16:creationId xmlns:a16="http://schemas.microsoft.com/office/drawing/2014/main" id="{58E396CB-D95F-3C41-BEC8-DA059A20FF11}"/>
              </a:ext>
            </a:extLst>
          </p:cNvPr>
          <p:cNvSpPr/>
          <p:nvPr/>
        </p:nvSpPr>
        <p:spPr>
          <a:xfrm>
            <a:off x="15864826" y="4718728"/>
            <a:ext cx="1144382" cy="599362"/>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Answer</a:t>
            </a:r>
            <a:endParaRPr kumimoji="0" lang="en-US" sz="16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TextBox 30">
            <a:extLst>
              <a:ext uri="{FF2B5EF4-FFF2-40B4-BE49-F238E27FC236}">
                <a16:creationId xmlns:a16="http://schemas.microsoft.com/office/drawing/2014/main" id="{B821F332-AFB9-A34C-9BF0-9F821CCFCB1B}"/>
              </a:ext>
            </a:extLst>
          </p:cNvPr>
          <p:cNvSpPr txBox="1"/>
          <p:nvPr/>
        </p:nvSpPr>
        <p:spPr>
          <a:xfrm>
            <a:off x="16843678" y="9175787"/>
            <a:ext cx="498049" cy="369332"/>
          </a:xfrm>
          <a:prstGeom prst="rect">
            <a:avLst/>
          </a:prstGeom>
          <a:solidFill>
            <a:schemeClr val="bg1"/>
          </a:solidFill>
        </p:spPr>
        <p:txBody>
          <a:bodyPr wrap="square" rtlCol="0">
            <a:spAutoFit/>
          </a:bodyPr>
          <a:lstStyle/>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9" name="Picture 8" descr="Free Check Mark With Transparent Background, Download Free Check Mark With Transparent  Background png images, Free ClipArts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0224" y="6408978"/>
            <a:ext cx="783928" cy="69665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Free Check Mark With Transparent Background, Download Free Check Mark With Transparent  Background png images, Free ClipArts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4512" y="8015871"/>
            <a:ext cx="783928" cy="69665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a:clrChange>
              <a:clrFrom>
                <a:srgbClr val="EFF0F0"/>
              </a:clrFrom>
              <a:clrTo>
                <a:srgbClr val="EFF0F0">
                  <a:alpha val="0"/>
                </a:srgbClr>
              </a:clrTo>
            </a:clrChange>
          </a:blip>
          <a:stretch>
            <a:fillRect/>
          </a:stretch>
        </p:blipFill>
        <p:spPr>
          <a:xfrm>
            <a:off x="11849868" y="8350265"/>
            <a:ext cx="622270" cy="586960"/>
          </a:xfrm>
          <a:prstGeom prst="rect">
            <a:avLst/>
          </a:prstGeom>
        </p:spPr>
      </p:pic>
    </p:spTree>
    <p:extLst>
      <p:ext uri="{BB962C8B-B14F-4D97-AF65-F5344CB8AC3E}">
        <p14:creationId xmlns:p14="http://schemas.microsoft.com/office/powerpoint/2010/main" val="3703798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Summarized Problem Statement</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5</a:t>
            </a:fld>
            <a:endParaRPr lang="en-US"/>
          </a:p>
        </p:txBody>
      </p:sp>
      <p:sp>
        <p:nvSpPr>
          <p:cNvPr id="7" name="Rectangle 6">
            <a:extLst>
              <a:ext uri="{FF2B5EF4-FFF2-40B4-BE49-F238E27FC236}">
                <a16:creationId xmlns:a16="http://schemas.microsoft.com/office/drawing/2014/main" id="{5E4339C7-B6C1-554A-A92D-9AB7DD5BBF8C}"/>
              </a:ext>
            </a:extLst>
          </p:cNvPr>
          <p:cNvSpPr/>
          <p:nvPr/>
        </p:nvSpPr>
        <p:spPr>
          <a:xfrm>
            <a:off x="-8213462" y="9834808"/>
            <a:ext cx="21083587" cy="1107996"/>
          </a:xfrm>
          <a:prstGeom prst="rect">
            <a:avLst/>
          </a:prstGeom>
        </p:spPr>
        <p:txBody>
          <a:bodyPr wrap="square">
            <a:spAutoFit/>
          </a:bodyPr>
          <a:lstStyle/>
          <a:p>
            <a:pPr algn="just"/>
            <a:endParaRPr lang="en-US" sz="6600" dirty="0"/>
          </a:p>
        </p:txBody>
      </p:sp>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3894" r="55677"/>
          <a:stretch/>
        </p:blipFill>
        <p:spPr>
          <a:xfrm>
            <a:off x="0" y="4311511"/>
            <a:ext cx="7304817" cy="9407059"/>
          </a:xfrm>
          <a:prstGeom prst="rect">
            <a:avLst/>
          </a:prstGeom>
        </p:spPr>
      </p:pic>
      <p:pic>
        <p:nvPicPr>
          <p:cNvPr id="9" name="Picture 8"/>
          <p:cNvPicPr>
            <a:picLocks noChangeAspect="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16750733" y="2749183"/>
            <a:ext cx="3975213" cy="430802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92184" y="9708474"/>
            <a:ext cx="1422059" cy="1416504"/>
          </a:xfrm>
          <a:prstGeom prst="rect">
            <a:avLst/>
          </a:prstGeom>
        </p:spPr>
      </p:pic>
      <p:sp>
        <p:nvSpPr>
          <p:cNvPr id="14" name="Title 1"/>
          <p:cNvSpPr txBox="1">
            <a:spLocks/>
          </p:cNvSpPr>
          <p:nvPr/>
        </p:nvSpPr>
        <p:spPr>
          <a:xfrm>
            <a:off x="7837715" y="6794851"/>
            <a:ext cx="6048192"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lgn="ctr"/>
            <a:r>
              <a:rPr lang="en-US" dirty="0" smtClean="0">
                <a:solidFill>
                  <a:srgbClr val="FFC000"/>
                </a:solidFill>
              </a:rPr>
              <a:t>Cognitive Service/ Text Analytics/ Sentiment Analysis/ Key Phrase Extraction</a:t>
            </a:r>
            <a:endParaRPr kumimoji="0" lang="en-US" sz="3800" b="1"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endParaRPr>
          </a:p>
        </p:txBody>
      </p:sp>
      <p:sp>
        <p:nvSpPr>
          <p:cNvPr id="16" name="Title 1"/>
          <p:cNvSpPr txBox="1">
            <a:spLocks/>
          </p:cNvSpPr>
          <p:nvPr/>
        </p:nvSpPr>
        <p:spPr>
          <a:xfrm>
            <a:off x="15714243" y="6892436"/>
            <a:ext cx="6048192"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lgn="ctr"/>
            <a:r>
              <a:rPr lang="en-US" dirty="0" smtClean="0">
                <a:solidFill>
                  <a:schemeClr val="tx1"/>
                </a:solidFill>
              </a:rPr>
              <a:t>Deep Learning/Machine learning:</a:t>
            </a:r>
            <a:br>
              <a:rPr lang="en-US" dirty="0" smtClean="0">
                <a:solidFill>
                  <a:schemeClr val="tx1"/>
                </a:solidFill>
              </a:rPr>
            </a:br>
            <a:r>
              <a:rPr lang="en-US" dirty="0" smtClean="0">
                <a:solidFill>
                  <a:schemeClr val="tx1"/>
                </a:solidFill>
              </a:rPr>
              <a:t>- NLP</a:t>
            </a:r>
            <a:br>
              <a:rPr lang="en-US" dirty="0" smtClean="0">
                <a:solidFill>
                  <a:schemeClr val="tx1"/>
                </a:solidFill>
              </a:rPr>
            </a:br>
            <a:r>
              <a:rPr lang="en-US" dirty="0" smtClean="0">
                <a:solidFill>
                  <a:schemeClr val="tx1"/>
                </a:solidFill>
              </a:rPr>
              <a:t>- </a:t>
            </a:r>
            <a:endParaRPr kumimoji="0" lang="en-US" sz="3800" b="1" i="0" u="none" strike="noStrike" kern="1200" cap="none" spc="0" normalizeH="0" baseline="0" noProof="0" dirty="0">
              <a:ln>
                <a:noFill/>
              </a:ln>
              <a:solidFill>
                <a:schemeClr val="tx1"/>
              </a:solidFill>
              <a:effectLst/>
              <a:uLnTx/>
              <a:uFillTx/>
            </a:endParaRPr>
          </a:p>
        </p:txBody>
      </p:sp>
      <p:cxnSp>
        <p:nvCxnSpPr>
          <p:cNvPr id="18" name="Elbow Connector 17"/>
          <p:cNvCxnSpPr/>
          <p:nvPr/>
        </p:nvCxnSpPr>
        <p:spPr>
          <a:xfrm rot="10800000" flipV="1">
            <a:off x="15714243" y="9708474"/>
            <a:ext cx="3024096" cy="708252"/>
          </a:xfrm>
          <a:prstGeom prst="bentConnector3">
            <a:avLst>
              <a:gd name="adj1" fmla="val -7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a:off x="10861811" y="9113609"/>
            <a:ext cx="3430373" cy="1312755"/>
          </a:xfrm>
          <a:prstGeom prst="bentConnector3">
            <a:avLst>
              <a:gd name="adj1" fmla="val 496"/>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7774404" y="11279572"/>
            <a:ext cx="14457618"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lgn="ctr"/>
            <a:r>
              <a:rPr lang="en-US" i="1" dirty="0" err="1" smtClean="0">
                <a:solidFill>
                  <a:srgbClr val="0070C0"/>
                </a:solidFill>
                <a:effectLst>
                  <a:outerShdw blurRad="38100" dist="38100" dir="2700000" algn="tl">
                    <a:srgbClr val="000000">
                      <a:alpha val="43137"/>
                    </a:srgbClr>
                  </a:outerShdw>
                </a:effectLst>
              </a:rPr>
              <a:t>PatientCom</a:t>
            </a:r>
            <a:r>
              <a:rPr lang="en-US" dirty="0" smtClean="0">
                <a:solidFill>
                  <a:srgbClr val="0070C0"/>
                </a:solidFill>
              </a:rPr>
              <a:t> (Public Health Trend Collector):</a:t>
            </a:r>
            <a:br>
              <a:rPr lang="en-US" dirty="0" smtClean="0">
                <a:solidFill>
                  <a:srgbClr val="0070C0"/>
                </a:solidFill>
              </a:rPr>
            </a:br>
            <a:r>
              <a:rPr lang="en-US" dirty="0" smtClean="0">
                <a:solidFill>
                  <a:srgbClr val="0070C0"/>
                </a:solidFill>
              </a:rPr>
              <a:t> </a:t>
            </a:r>
            <a:r>
              <a:rPr lang="en-US" dirty="0">
                <a:solidFill>
                  <a:srgbClr val="0070C0"/>
                </a:solidFill>
              </a:rPr>
              <a:t>Hybrid Content-Based </a:t>
            </a:r>
            <a:r>
              <a:rPr lang="en-US" dirty="0" smtClean="0">
                <a:solidFill>
                  <a:srgbClr val="0070C0"/>
                </a:solidFill>
              </a:rPr>
              <a:t>Collaborative Corpus Filtering Engine </a:t>
            </a:r>
            <a:r>
              <a:rPr lang="en-US" dirty="0">
                <a:solidFill>
                  <a:srgbClr val="0070C0"/>
                </a:solidFill>
              </a:rPr>
              <a:t>with Web Scraping and Sentiment Analysis</a:t>
            </a:r>
            <a:endParaRPr kumimoji="0" lang="en-US" sz="3800" b="1" i="0" u="none" strike="noStrike" kern="1200" cap="none" spc="0" normalizeH="0" baseline="0" noProof="0" dirty="0">
              <a:ln>
                <a:noFill/>
              </a:ln>
              <a:solidFill>
                <a:srgbClr val="0070C0"/>
              </a:solidFill>
              <a:effectLst/>
              <a:uLnTx/>
              <a:uFillTx/>
            </a:endParaRPr>
          </a:p>
        </p:txBody>
      </p:sp>
      <p:grpSp>
        <p:nvGrpSpPr>
          <p:cNvPr id="17" name="Group 16"/>
          <p:cNvGrpSpPr/>
          <p:nvPr/>
        </p:nvGrpSpPr>
        <p:grpSpPr>
          <a:xfrm>
            <a:off x="20243689" y="152936"/>
            <a:ext cx="3976665" cy="822976"/>
            <a:chOff x="19977652" y="193044"/>
            <a:chExt cx="3976665" cy="822976"/>
          </a:xfrm>
        </p:grpSpPr>
        <p:sp>
          <p:nvSpPr>
            <p:cNvPr id="19" name="Rectangle 18"/>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Saint Peters University's Competitors, Revenue, Number of Employees,  Funding, Acquisitions &amp; News - Owler Company Profi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a:blip r:embed="rId7">
            <a:clrChange>
              <a:clrFrom>
                <a:srgbClr val="FFFFFF"/>
              </a:clrFrom>
              <a:clrTo>
                <a:srgbClr val="FFFFFF">
                  <a:alpha val="0"/>
                </a:srgbClr>
              </a:clrTo>
            </a:clrChange>
          </a:blip>
          <a:stretch>
            <a:fillRect/>
          </a:stretch>
        </p:blipFill>
        <p:spPr>
          <a:xfrm>
            <a:off x="8966215" y="3391251"/>
            <a:ext cx="3664571" cy="3326303"/>
          </a:xfrm>
          <a:prstGeom prst="rect">
            <a:avLst/>
          </a:prstGeom>
        </p:spPr>
      </p:pic>
      <p:pic>
        <p:nvPicPr>
          <p:cNvPr id="1028" name="Picture 4" descr="Web Service Icons - Download Free Vector Icons | Noun Projec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37715" y="475834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adamyi/Word2Vec_Reddit: Pretrained word embeddings on Reddit corpus"/>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352" t="10813" r="4486" b="39457"/>
          <a:stretch/>
        </p:blipFill>
        <p:spPr bwMode="auto">
          <a:xfrm>
            <a:off x="13180768" y="8769450"/>
            <a:ext cx="3569965" cy="984523"/>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2">
            <a:extLst>
              <a:ext uri="{FF2B5EF4-FFF2-40B4-BE49-F238E27FC236}">
                <a16:creationId xmlns:a16="http://schemas.microsoft.com/office/drawing/2014/main" id="{A76CC8BC-B400-1040-8442-38B1041AB110}"/>
              </a:ext>
            </a:extLst>
          </p:cNvPr>
          <p:cNvSpPr txBox="1">
            <a:spLocks/>
          </p:cNvSpPr>
          <p:nvPr/>
        </p:nvSpPr>
        <p:spPr>
          <a:xfrm>
            <a:off x="8463268" y="13077825"/>
            <a:ext cx="8227457" cy="339911"/>
          </a:xfrm>
          <a:prstGeom prst="rect">
            <a:avLst/>
          </a:prstGeom>
        </p:spPr>
        <p:txBody>
          <a:bodyPr/>
          <a:lstStyle>
            <a:defPPr>
              <a:defRPr lang="en-US"/>
            </a:defPPr>
            <a:lvl1pPr marL="0" algn="ctr" defTabSz="1828434" rtl="0" eaLnBrk="1" latinLnBrk="0" hangingPunct="1">
              <a:defRPr sz="1800" kern="1200">
                <a:solidFill>
                  <a:schemeClr val="accent2"/>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r>
              <a:rPr lang="en-US" dirty="0" smtClean="0"/>
              <a:t>@Saint Peter’s University</a:t>
            </a:r>
            <a:endParaRPr lang="en-US" dirty="0"/>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0835" y="10770638"/>
            <a:ext cx="3325012" cy="2773547"/>
          </a:xfrm>
          <a:prstGeom prst="rect">
            <a:avLst/>
          </a:prstGeom>
          <a:ln>
            <a:solidFill>
              <a:srgbClr val="92D050"/>
            </a:solidFill>
          </a:ln>
        </p:spPr>
      </p:pic>
    </p:spTree>
    <p:extLst>
      <p:ext uri="{BB962C8B-B14F-4D97-AF65-F5344CB8AC3E}">
        <p14:creationId xmlns:p14="http://schemas.microsoft.com/office/powerpoint/2010/main" val="3982117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55516" y="795643"/>
            <a:ext cx="11610975" cy="1066800"/>
          </a:xfrm>
        </p:spPr>
        <p:txBody>
          <a:bodyPr/>
          <a:lstStyle/>
          <a:p>
            <a:r>
              <a:rPr lang="en-US" dirty="0" smtClean="0"/>
              <a:t>Vision</a:t>
            </a:r>
            <a:endParaRPr lang="en-US" dirty="0"/>
          </a:p>
        </p:txBody>
      </p:sp>
      <p:sp>
        <p:nvSpPr>
          <p:cNvPr id="5" name="Slide Number Placeholder 4"/>
          <p:cNvSpPr>
            <a:spLocks noGrp="1"/>
          </p:cNvSpPr>
          <p:nvPr>
            <p:ph type="sldNum" sz="quarter" idx="4"/>
          </p:nvPr>
        </p:nvSpPr>
        <p:spPr/>
        <p:txBody>
          <a:bodyPr/>
          <a:lstStyle/>
          <a:p>
            <a:fld id="{450C043B-5EDC-FD42-8388-86F67B86BEDD}" type="slidenum">
              <a:rPr lang="en-US" smtClean="0"/>
              <a:pPr/>
              <a:t>6</a:t>
            </a:fld>
            <a:endParaRPr lang="en-US" dirty="0"/>
          </a:p>
        </p:txBody>
      </p:sp>
      <p:sp>
        <p:nvSpPr>
          <p:cNvPr id="8" name="Footer Placeholder 2">
            <a:extLst>
              <a:ext uri="{FF2B5EF4-FFF2-40B4-BE49-F238E27FC236}">
                <a16:creationId xmlns:a16="http://schemas.microsoft.com/office/drawing/2014/main" id="{A76CC8BC-B400-1040-8442-38B1041AB110}"/>
              </a:ext>
            </a:extLst>
          </p:cNvPr>
          <p:cNvSpPr txBox="1">
            <a:spLocks/>
          </p:cNvSpPr>
          <p:nvPr/>
        </p:nvSpPr>
        <p:spPr>
          <a:xfrm>
            <a:off x="8125933" y="13176681"/>
            <a:ext cx="8227457" cy="339911"/>
          </a:xfrm>
          <a:prstGeom prst="rect">
            <a:avLst/>
          </a:prstGeom>
        </p:spPr>
        <p:txBody>
          <a:bodyPr/>
          <a:lstStyle>
            <a:defPPr>
              <a:defRPr lang="en-US"/>
            </a:defPPr>
            <a:lvl1pPr marL="0" algn="ctr" defTabSz="1828434" rtl="0" eaLnBrk="1" latinLnBrk="0" hangingPunct="1">
              <a:defRPr sz="1800" kern="1200">
                <a:solidFill>
                  <a:schemeClr val="accent2"/>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a:lstStyle>
          <a:p>
            <a:r>
              <a:rPr lang="en-US" smtClean="0"/>
              <a:t>@Saint Peter’s University</a:t>
            </a:r>
            <a:endParaRPr lang="en-US" dirty="0"/>
          </a:p>
        </p:txBody>
      </p:sp>
      <p:grpSp>
        <p:nvGrpSpPr>
          <p:cNvPr id="9" name="Group 8"/>
          <p:cNvGrpSpPr/>
          <p:nvPr/>
        </p:nvGrpSpPr>
        <p:grpSpPr>
          <a:xfrm>
            <a:off x="20400985" y="123839"/>
            <a:ext cx="3976665" cy="822976"/>
            <a:chOff x="19977652" y="193044"/>
            <a:chExt cx="3976665" cy="822976"/>
          </a:xfrm>
        </p:grpSpPr>
        <p:sp>
          <p:nvSpPr>
            <p:cNvPr id="10" name="Rectangle 9"/>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aint Peters University's Competitors, Revenue, Number of Employees,  Funding, Acquisitions &amp; News - Owler Company Profil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E54C010-BDA6-F141-B8E6-F87FB9F2A5F7}"/>
              </a:ext>
            </a:extLst>
          </p:cNvPr>
          <p:cNvGrpSpPr/>
          <p:nvPr/>
        </p:nvGrpSpPr>
        <p:grpSpPr>
          <a:xfrm>
            <a:off x="3668300" y="5102363"/>
            <a:ext cx="17064320" cy="4834397"/>
            <a:chOff x="838140" y="1218574"/>
            <a:chExt cx="17064320" cy="4834397"/>
          </a:xfrm>
        </p:grpSpPr>
        <p:grpSp>
          <p:nvGrpSpPr>
            <p:cNvPr id="33" name="Group 32">
              <a:extLst>
                <a:ext uri="{FF2B5EF4-FFF2-40B4-BE49-F238E27FC236}">
                  <a16:creationId xmlns:a16="http://schemas.microsoft.com/office/drawing/2014/main" id="{06C6BF71-F407-CF4C-95E7-C44A65009479}"/>
                </a:ext>
              </a:extLst>
            </p:cNvPr>
            <p:cNvGrpSpPr/>
            <p:nvPr/>
          </p:nvGrpSpPr>
          <p:grpSpPr>
            <a:xfrm>
              <a:off x="7114474" y="1716301"/>
              <a:ext cx="410543" cy="4336668"/>
              <a:chOff x="4671460" y="1752600"/>
              <a:chExt cx="320039" cy="4562474"/>
            </a:xfrm>
            <a:solidFill>
              <a:srgbClr val="800000"/>
            </a:solidFill>
          </p:grpSpPr>
          <p:sp>
            <p:nvSpPr>
              <p:cNvPr id="69" name="Rectangle 68">
                <a:extLst>
                  <a:ext uri="{FF2B5EF4-FFF2-40B4-BE49-F238E27FC236}">
                    <a16:creationId xmlns:a16="http://schemas.microsoft.com/office/drawing/2014/main" id="{1265A827-2612-0240-A6DE-CDD60DE37CB4}"/>
                  </a:ext>
                </a:extLst>
              </p:cNvPr>
              <p:cNvSpPr/>
              <p:nvPr/>
            </p:nvSpPr>
            <p:spPr bwMode="auto">
              <a:xfrm rot="10800000">
                <a:off x="4671461" y="1752600"/>
                <a:ext cx="319054" cy="673233"/>
              </a:xfrm>
              <a:prstGeom prst="rect">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ight Triangle 69">
                <a:extLst>
                  <a:ext uri="{FF2B5EF4-FFF2-40B4-BE49-F238E27FC236}">
                    <a16:creationId xmlns:a16="http://schemas.microsoft.com/office/drawing/2014/main" id="{1A90F5A8-BB18-4942-A754-36A9F6DFFB13}"/>
                  </a:ext>
                </a:extLst>
              </p:cNvPr>
              <p:cNvSpPr/>
              <p:nvPr/>
            </p:nvSpPr>
            <p:spPr bwMode="auto">
              <a:xfrm rot="10800000">
                <a:off x="4671460" y="2425832"/>
                <a:ext cx="320039" cy="3889242"/>
              </a:xfrm>
              <a:prstGeom prst="rtTriangle">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4" name="Text Placeholder 16">
              <a:extLst>
                <a:ext uri="{FF2B5EF4-FFF2-40B4-BE49-F238E27FC236}">
                  <a16:creationId xmlns:a16="http://schemas.microsoft.com/office/drawing/2014/main" id="{66B18ED9-F2CD-5343-AE0B-204034F4C0D4}"/>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35" name="Straight Connector 34">
              <a:extLst>
                <a:ext uri="{FF2B5EF4-FFF2-40B4-BE49-F238E27FC236}">
                  <a16:creationId xmlns:a16="http://schemas.microsoft.com/office/drawing/2014/main" id="{1FD728D7-EC12-E34B-B83D-EB16CCC8B32A}"/>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36" name="Text Placeholder 16">
              <a:extLst>
                <a:ext uri="{FF2B5EF4-FFF2-40B4-BE49-F238E27FC236}">
                  <a16:creationId xmlns:a16="http://schemas.microsoft.com/office/drawing/2014/main" id="{CD141A61-AAA3-AC4A-B7C7-ED6C62658ECB}"/>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37" name="Straight Connector 36">
              <a:extLst>
                <a:ext uri="{FF2B5EF4-FFF2-40B4-BE49-F238E27FC236}">
                  <a16:creationId xmlns:a16="http://schemas.microsoft.com/office/drawing/2014/main" id="{BE350404-5964-A44B-8508-340A3CDB755C}"/>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38" name="Rectangle 37">
              <a:extLst>
                <a:ext uri="{FF2B5EF4-FFF2-40B4-BE49-F238E27FC236}">
                  <a16:creationId xmlns:a16="http://schemas.microsoft.com/office/drawing/2014/main" id="{C371CE26-3B6C-E242-B8BE-41BDED8A1948}"/>
                </a:ext>
              </a:extLst>
            </p:cNvPr>
            <p:cNvSpPr/>
            <p:nvPr/>
          </p:nvSpPr>
          <p:spPr bwMode="auto">
            <a:xfrm>
              <a:off x="838140" y="1716301"/>
              <a:ext cx="2285405" cy="639913"/>
            </a:xfrm>
            <a:prstGeom prst="rect">
              <a:avLst/>
            </a:prstGeom>
            <a:solidFill>
              <a:schemeClr val="accent3"/>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Topic Ranking</a:t>
              </a:r>
              <a:endPar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Rectangle 41">
              <a:extLst>
                <a:ext uri="{FF2B5EF4-FFF2-40B4-BE49-F238E27FC236}">
                  <a16:creationId xmlns:a16="http://schemas.microsoft.com/office/drawing/2014/main" id="{4BA159B9-FAF4-544A-8224-E355420F35AA}"/>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 Engine</a:t>
              </a:r>
              <a:endPar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Rectangle 42">
              <a:extLst>
                <a:ext uri="{FF2B5EF4-FFF2-40B4-BE49-F238E27FC236}">
                  <a16:creationId xmlns:a16="http://schemas.microsoft.com/office/drawing/2014/main" id="{636374A9-C9AA-8F4A-9031-1D755C5882CB}"/>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 imbalance (Down Sampling)</a:t>
              </a:r>
              <a:endPar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Rectangle 43">
              <a:extLst>
                <a:ext uri="{FF2B5EF4-FFF2-40B4-BE49-F238E27FC236}">
                  <a16:creationId xmlns:a16="http://schemas.microsoft.com/office/drawing/2014/main" id="{B0D2B88A-DD9D-7045-90FE-985F4F33E48E}"/>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Reddit</a:t>
              </a: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Submission Corpus</a:t>
              </a:r>
              <a:endPar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Content Placeholder 22">
              <a:extLst>
                <a:ext uri="{FF2B5EF4-FFF2-40B4-BE49-F238E27FC236}">
                  <a16:creationId xmlns:a16="http://schemas.microsoft.com/office/drawing/2014/main" id="{FED8352D-3FB8-0D4D-82F4-53ECEE935DB0}"/>
                </a:ext>
              </a:extLst>
            </p:cNvPr>
            <p:cNvSpPr txBox="1">
              <a:spLocks/>
            </p:cNvSpPr>
            <p:nvPr/>
          </p:nvSpPr>
          <p:spPr>
            <a:xfrm>
              <a:off x="3268929" y="1716301"/>
              <a:ext cx="3847223" cy="639913"/>
            </a:xfrm>
            <a:prstGeom prst="rect">
              <a:avLst/>
            </a:prstGeom>
            <a:noFill/>
            <a:ln w="19050">
              <a:solidFill>
                <a:schemeClr val="accent3"/>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a:t>
              </a:r>
              <a:r>
                <a:rPr lang="en-US" sz="1400" dirty="0" smtClean="0">
                  <a:latin typeface="Amazon Ember Light" panose="020B0403020204020204" pitchFamily="34" charset="0"/>
                  <a:ea typeface="Amazon Ember Light" panose="020B0403020204020204" pitchFamily="34" charset="0"/>
                  <a:cs typeface="Amazon Ember Light" panose="020B0403020204020204" pitchFamily="34" charset="0"/>
                </a:rPr>
                <a:t>trendy subjects on diseases</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Content Placeholder 22">
              <a:extLst>
                <a:ext uri="{FF2B5EF4-FFF2-40B4-BE49-F238E27FC236}">
                  <a16:creationId xmlns:a16="http://schemas.microsoft.com/office/drawing/2014/main" id="{078F18C5-DF74-2249-A5DF-372CA7B67002}"/>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a:t>
              </a:r>
              <a:r>
                <a:rPr lang="en-US" sz="1400" dirty="0" smtClean="0">
                  <a:latin typeface="Amazon Ember Light" panose="020B0403020204020204" pitchFamily="34" charset="0"/>
                  <a:ea typeface="Amazon Ember Light" panose="020B0403020204020204" pitchFamily="34" charset="0"/>
                  <a:cs typeface="Amazon Ember Light" panose="020B0403020204020204" pitchFamily="34" charset="0"/>
                </a:rPr>
                <a:t>thing they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may be most interested </a:t>
              </a:r>
              <a:r>
                <a:rPr lang="en-US" sz="1400" dirty="0" smtClean="0">
                  <a:latin typeface="Amazon Ember Light" panose="020B0403020204020204" pitchFamily="34" charset="0"/>
                  <a:ea typeface="Amazon Ember Light" panose="020B0403020204020204" pitchFamily="34" charset="0"/>
                  <a:cs typeface="Amazon Ember Light" panose="020B0403020204020204" pitchFamily="34" charset="0"/>
                </a:rPr>
                <a:t>in using </a:t>
              </a:r>
              <a:r>
                <a:rPr lang="en-US" sz="1400" b="1" dirty="0" smtClean="0">
                  <a:latin typeface="Amazon Ember Light" panose="020B0403020204020204" pitchFamily="34" charset="0"/>
                  <a:ea typeface="Amazon Ember Light" panose="020B0403020204020204" pitchFamily="34" charset="0"/>
                  <a:cs typeface="Amazon Ember Light" panose="020B0403020204020204" pitchFamily="34" charset="0"/>
                </a:rPr>
                <a:t>NLP</a:t>
              </a:r>
              <a:r>
                <a:rPr lang="en-US" sz="1400" dirty="0" smtClean="0">
                  <a:latin typeface="Amazon Ember Light" panose="020B0403020204020204" pitchFamily="34" charset="0"/>
                  <a:ea typeface="Amazon Ember Light" panose="020B0403020204020204" pitchFamily="34" charset="0"/>
                  <a:cs typeface="Amazon Ember Light" panose="020B0403020204020204" pitchFamily="34" charset="0"/>
                </a:rPr>
                <a:t> and </a:t>
              </a:r>
              <a:r>
                <a:rPr lang="en-US" sz="1400" b="1" dirty="0" smtClean="0">
                  <a:latin typeface="Amazon Ember Light" panose="020B0403020204020204" pitchFamily="34" charset="0"/>
                  <a:ea typeface="Amazon Ember Light" panose="020B0403020204020204" pitchFamily="34" charset="0"/>
                  <a:cs typeface="Amazon Ember Light" panose="020B0403020204020204" pitchFamily="34" charset="0"/>
                </a:rPr>
                <a:t>LSTM</a:t>
              </a: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Content Placeholder 22">
              <a:extLst>
                <a:ext uri="{FF2B5EF4-FFF2-40B4-BE49-F238E27FC236}">
                  <a16:creationId xmlns:a16="http://schemas.microsoft.com/office/drawing/2014/main" id="{7A73A441-8B17-7645-ACC4-0BF6D9E632E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Reduce the size of the dominant or frequent class(</a:t>
              </a:r>
              <a:r>
                <a:rPr lang="en-US" sz="1400" dirty="0" err="1">
                  <a:latin typeface="Amazon Ember Light" panose="020B0403020204020204" pitchFamily="34" charset="0"/>
                  <a:ea typeface="Amazon Ember Light" panose="020B0403020204020204" pitchFamily="34" charset="0"/>
                  <a:cs typeface="Amazon Ember Light" panose="020B0403020204020204" pitchFamily="34" charset="0"/>
                </a:rPr>
                <a:t>es</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Content Placeholder 22">
              <a:extLst>
                <a:ext uri="{FF2B5EF4-FFF2-40B4-BE49-F238E27FC236}">
                  <a16:creationId xmlns:a16="http://schemas.microsoft.com/office/drawing/2014/main" id="{7419BCC3-8F59-1049-8056-9262D17DF75B}"/>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Understand </a:t>
              </a:r>
              <a:r>
                <a:rPr lang="en-US" sz="1400" dirty="0" smtClean="0">
                  <a:latin typeface="Amazon Ember Light" panose="020B0403020204020204" pitchFamily="34" charset="0"/>
                  <a:ea typeface="Amazon Ember Light" panose="020B0403020204020204" pitchFamily="34" charset="0"/>
                  <a:cs typeface="Amazon Ember Light" panose="020B0403020204020204" pitchFamily="34" charset="0"/>
                </a:rPr>
                <a:t>the users with </a:t>
              </a:r>
              <a:r>
                <a:rPr lang="en-US" sz="1400" dirty="0" err="1">
                  <a:latin typeface="Amazon Ember Light" panose="020B0403020204020204" pitchFamily="34" charset="0"/>
                  <a:ea typeface="Amazon Ember Light" panose="020B0403020204020204" pitchFamily="34" charset="0"/>
                  <a:cs typeface="Amazon Ember Light" panose="020B0403020204020204" pitchFamily="34" charset="0"/>
                </a:rPr>
                <a:t>Brandwatch's</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Sentiment Analysis </a:t>
              </a:r>
              <a:r>
                <a:rPr lang="en-US" sz="1400" dirty="0" smtClean="0">
                  <a:latin typeface="Amazon Ember Light" panose="020B0403020204020204" pitchFamily="34" charset="0"/>
                  <a:ea typeface="Amazon Ember Light" panose="020B0403020204020204" pitchFamily="34" charset="0"/>
                  <a:cs typeface="Amazon Ember Light" panose="020B0403020204020204" pitchFamily="34" charset="0"/>
                </a:rPr>
                <a:t>Tool such as </a:t>
              </a:r>
              <a:r>
                <a:rPr lang="en-US" sz="1400" b="1" dirty="0" smtClean="0">
                  <a:latin typeface="Amazon Ember Light" panose="020B0403020204020204" pitchFamily="34" charset="0"/>
                  <a:ea typeface="Amazon Ember Light" panose="020B0403020204020204" pitchFamily="34" charset="0"/>
                  <a:cs typeface="Amazon Ember Light" panose="020B0403020204020204" pitchFamily="34" charset="0"/>
                </a:rPr>
                <a:t>GPT-3</a:t>
              </a: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Rectangle 48">
              <a:extLst>
                <a:ext uri="{FF2B5EF4-FFF2-40B4-BE49-F238E27FC236}">
                  <a16:creationId xmlns:a16="http://schemas.microsoft.com/office/drawing/2014/main" id="{43EC61A1-0814-E74F-837D-103E75B8E1AF}"/>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Disambiguation of words</a:t>
              </a:r>
              <a:endPar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Content Placeholder 22">
              <a:extLst>
                <a:ext uri="{FF2B5EF4-FFF2-40B4-BE49-F238E27FC236}">
                  <a16:creationId xmlns:a16="http://schemas.microsoft.com/office/drawing/2014/main" id="{11DEB85B-B21B-274B-B5AA-C9C397F6B3A2}"/>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publicly available </a:t>
              </a:r>
              <a:r>
                <a:rPr lang="en-US" sz="1400" dirty="0" err="1">
                  <a:latin typeface="Amazon Ember Light" panose="020B0403020204020204" pitchFamily="34" charset="0"/>
                  <a:ea typeface="Amazon Ember Light" panose="020B0403020204020204" pitchFamily="34" charset="0"/>
                  <a:cs typeface="Amazon Ember Light" panose="020B0403020204020204" pitchFamily="34" charset="0"/>
                </a:rPr>
                <a:t>Reddit</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submissions (42 GB)</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1" name="Group 50">
              <a:extLst>
                <a:ext uri="{FF2B5EF4-FFF2-40B4-BE49-F238E27FC236}">
                  <a16:creationId xmlns:a16="http://schemas.microsoft.com/office/drawing/2014/main" id="{D1E9E937-1256-6446-9339-E229D51AE5D7}"/>
                </a:ext>
              </a:extLst>
            </p:cNvPr>
            <p:cNvGrpSpPr>
              <a:grpSpLocks noChangeAspect="1"/>
            </p:cNvGrpSpPr>
            <p:nvPr/>
          </p:nvGrpSpPr>
          <p:grpSpPr>
            <a:xfrm>
              <a:off x="1061689" y="5629902"/>
              <a:ext cx="371878" cy="365665"/>
              <a:chOff x="8146160" y="1934179"/>
              <a:chExt cx="851125" cy="836906"/>
            </a:xfrm>
          </p:grpSpPr>
          <p:sp>
            <p:nvSpPr>
              <p:cNvPr id="59" name="Trapezoid 58">
                <a:extLst>
                  <a:ext uri="{FF2B5EF4-FFF2-40B4-BE49-F238E27FC236}">
                    <a16:creationId xmlns:a16="http://schemas.microsoft.com/office/drawing/2014/main" id="{CC25F0DA-94C1-7A46-B273-7B43527802D4}"/>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Right Triangle 59">
                <a:extLst>
                  <a:ext uri="{FF2B5EF4-FFF2-40B4-BE49-F238E27FC236}">
                    <a16:creationId xmlns:a16="http://schemas.microsoft.com/office/drawing/2014/main" id="{434B9027-97F2-7946-BB85-199C368D4FFC}"/>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Right Triangle 60">
                <a:extLst>
                  <a:ext uri="{FF2B5EF4-FFF2-40B4-BE49-F238E27FC236}">
                    <a16:creationId xmlns:a16="http://schemas.microsoft.com/office/drawing/2014/main" id="{DCB583C1-6439-2F40-B9D7-078F5B569ECA}"/>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Rectangle 61">
                <a:extLst>
                  <a:ext uri="{FF2B5EF4-FFF2-40B4-BE49-F238E27FC236}">
                    <a16:creationId xmlns:a16="http://schemas.microsoft.com/office/drawing/2014/main" id="{EBE852CD-7B4B-2C4B-A7C3-7E51864BF22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Rectangle 62">
                <a:extLst>
                  <a:ext uri="{FF2B5EF4-FFF2-40B4-BE49-F238E27FC236}">
                    <a16:creationId xmlns:a16="http://schemas.microsoft.com/office/drawing/2014/main" id="{4A9A6F96-2726-A640-80AA-5EE3F5B6DE96}"/>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Rectangle 63">
                <a:extLst>
                  <a:ext uri="{FF2B5EF4-FFF2-40B4-BE49-F238E27FC236}">
                    <a16:creationId xmlns:a16="http://schemas.microsoft.com/office/drawing/2014/main" id="{FA96C3CC-0EDC-814E-B294-1A3329B8859D}"/>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Rectangle 64">
                <a:extLst>
                  <a:ext uri="{FF2B5EF4-FFF2-40B4-BE49-F238E27FC236}">
                    <a16:creationId xmlns:a16="http://schemas.microsoft.com/office/drawing/2014/main" id="{5FADC747-D99D-1246-B1ED-FD220D5875B3}"/>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ectangle 65">
                <a:extLst>
                  <a:ext uri="{FF2B5EF4-FFF2-40B4-BE49-F238E27FC236}">
                    <a16:creationId xmlns:a16="http://schemas.microsoft.com/office/drawing/2014/main" id="{0FF16987-056C-E042-BF6C-7D2402A76AEC}"/>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ectangle 66">
                <a:extLst>
                  <a:ext uri="{FF2B5EF4-FFF2-40B4-BE49-F238E27FC236}">
                    <a16:creationId xmlns:a16="http://schemas.microsoft.com/office/drawing/2014/main" id="{7F279505-F746-1741-A932-A0E8B9EA75BA}"/>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B8978998-08C7-2643-828B-3987DA67A7EF}"/>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2" name="Text Placeholder 16">
              <a:extLst>
                <a:ext uri="{FF2B5EF4-FFF2-40B4-BE49-F238E27FC236}">
                  <a16:creationId xmlns:a16="http://schemas.microsoft.com/office/drawing/2014/main" id="{8D728269-1542-6C40-B72C-A9A21BD218AA}"/>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smtClean="0">
                  <a:latin typeface="Amazon Ember Light" panose="020B0403020204020204" pitchFamily="34" charset="0"/>
                  <a:ea typeface="Amazon Ember Light" panose="020B0403020204020204" pitchFamily="34" charset="0"/>
                  <a:cs typeface="Amazon Ember Light" panose="020B0403020204020204" pitchFamily="34" charset="0"/>
                </a:rPr>
                <a:t>Final </a:t>
              </a:r>
              <a:r>
                <a:rPr lang="en-US" sz="1799" kern="0" dirty="0" err="1" smtClean="0">
                  <a:latin typeface="Amazon Ember Light" panose="020B0403020204020204" pitchFamily="34" charset="0"/>
                  <a:ea typeface="Amazon Ember Light" panose="020B0403020204020204" pitchFamily="34" charset="0"/>
                  <a:cs typeface="Amazon Ember Light" panose="020B0403020204020204" pitchFamily="34" charset="0"/>
                </a:rPr>
                <a:t>Plotly</a:t>
              </a:r>
              <a:r>
                <a:rPr lang="en-US" sz="1799" kern="0" dirty="0" smtClean="0">
                  <a:latin typeface="Amazon Ember Light" panose="020B0403020204020204" pitchFamily="34" charset="0"/>
                  <a:ea typeface="Amazon Ember Light" panose="020B0403020204020204" pitchFamily="34" charset="0"/>
                  <a:cs typeface="Amazon Ember Light" panose="020B0403020204020204" pitchFamily="34" charset="0"/>
                </a:rPr>
                <a:t> dash app</a:t>
              </a:r>
              <a:endPar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3" name="Straight Connector 52">
              <a:extLst>
                <a:ext uri="{FF2B5EF4-FFF2-40B4-BE49-F238E27FC236}">
                  <a16:creationId xmlns:a16="http://schemas.microsoft.com/office/drawing/2014/main" id="{29FBB040-04B6-204A-AC61-E7AA0351B426}"/>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11B8200-2CCE-0B4C-AED1-025F16E3781E}"/>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Sentiment Analysis</a:t>
              </a:r>
              <a:endPar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Content Placeholder 22">
              <a:extLst>
                <a:ext uri="{FF2B5EF4-FFF2-40B4-BE49-F238E27FC236}">
                  <a16:creationId xmlns:a16="http://schemas.microsoft.com/office/drawing/2014/main" id="{B7D362C9-E3C7-DC41-82C2-70E6E155D95E}"/>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Amazon Ember Light" panose="020B0403020204020204" pitchFamily="34" charset="0"/>
                  <a:ea typeface="Amazon Ember Light" panose="020B0403020204020204" pitchFamily="34" charset="0"/>
                  <a:cs typeface="Amazon Ember Light" panose="020B0403020204020204" pitchFamily="34" charset="0"/>
                </a:rPr>
                <a:t>To understand public reaction we use </a:t>
              </a:r>
              <a:r>
                <a:rPr lang="en-US" sz="1400" b="1" dirty="0" smtClean="0">
                  <a:latin typeface="Amazon Ember Light" panose="020B0403020204020204" pitchFamily="34" charset="0"/>
                  <a:ea typeface="Amazon Ember Light" panose="020B0403020204020204" pitchFamily="34" charset="0"/>
                  <a:cs typeface="Amazon Ember Light" panose="020B0403020204020204" pitchFamily="34" charset="0"/>
                </a:rPr>
                <a:t>LDA</a:t>
              </a: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Content Placeholder 4">
              <a:extLst>
                <a:ext uri="{FF2B5EF4-FFF2-40B4-BE49-F238E27FC236}">
                  <a16:creationId xmlns:a16="http://schemas.microsoft.com/office/drawing/2014/main" id="{15A931AE-6622-BC4E-A638-4CF803093AC5}"/>
                </a:ext>
              </a:extLst>
            </p:cNvPr>
            <p:cNvSpPr txBox="1">
              <a:spLocks/>
            </p:cNvSpPr>
            <p:nvPr/>
          </p:nvSpPr>
          <p:spPr bwMode="gray">
            <a:xfrm>
              <a:off x="7511869" y="1716301"/>
              <a:ext cx="10390591"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err="1">
                  <a:effectLst>
                    <a:outerShdw blurRad="38100" dist="38100" dir="2700000" algn="tl">
                      <a:srgbClr val="000000">
                        <a:alpha val="43137"/>
                      </a:srgbClr>
                    </a:outerShdw>
                  </a:effectLst>
                  <a:latin typeface="Amazon Ember Light" panose="020B0403020204020204" pitchFamily="34" charset="0"/>
                  <a:ea typeface="Amazon Ember Light" panose="020B0403020204020204" pitchFamily="34" charset="0"/>
                  <a:cs typeface="Amazon Ember Light" panose="020B0403020204020204" pitchFamily="34" charset="0"/>
                </a:rPr>
                <a:t>PatientCom</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(Public Health Trend Collector):  Hybrid Content-Based Collaborative Corpus Filtering Engine with Web Scraping and Sentiment Analysis </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3" name="Picture 2"/>
          <p:cNvPicPr>
            <a:picLocks noChangeAspect="1"/>
          </p:cNvPicPr>
          <p:nvPr/>
        </p:nvPicPr>
        <p:blipFill>
          <a:blip r:embed="rId3"/>
          <a:stretch>
            <a:fillRect/>
          </a:stretch>
        </p:blipFill>
        <p:spPr>
          <a:xfrm>
            <a:off x="11155202" y="6228040"/>
            <a:ext cx="8532390" cy="3628294"/>
          </a:xfrm>
          <a:prstGeom prst="rect">
            <a:avLst/>
          </a:prstGeom>
        </p:spPr>
      </p:pic>
    </p:spTree>
    <p:extLst>
      <p:ext uri="{BB962C8B-B14F-4D97-AF65-F5344CB8AC3E}">
        <p14:creationId xmlns:p14="http://schemas.microsoft.com/office/powerpoint/2010/main" val="4218341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383335" y="546597"/>
            <a:ext cx="11610975" cy="1066800"/>
          </a:xfrm>
        </p:spPr>
        <p:txBody>
          <a:bodyPr/>
          <a:lstStyle/>
          <a:p>
            <a:r>
              <a:rPr lang="en-US" dirty="0" smtClean="0"/>
              <a:t>Data Set</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7</a:t>
            </a:fld>
            <a:endParaRPr lang="en-US"/>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5063402" y="1872699"/>
            <a:ext cx="14250838" cy="596198"/>
          </a:xfrm>
        </p:spPr>
        <p:txBody>
          <a:bodyPr/>
          <a:lstStyle/>
          <a:p>
            <a:r>
              <a:rPr lang="en-US" sz="3600" spc="600" dirty="0" smtClean="0">
                <a:solidFill>
                  <a:schemeClr val="accent1"/>
                </a:solidFill>
              </a:rPr>
              <a:t>Creating an app on </a:t>
            </a:r>
            <a:r>
              <a:rPr lang="en-US" sz="3600" spc="600" dirty="0" err="1" smtClean="0">
                <a:solidFill>
                  <a:schemeClr val="accent1"/>
                </a:solidFill>
                <a:effectLst>
                  <a:outerShdw blurRad="38100" dist="38100" dir="2700000" algn="tl">
                    <a:srgbClr val="000000">
                      <a:alpha val="43137"/>
                    </a:srgbClr>
                  </a:outerShdw>
                </a:effectLst>
              </a:rPr>
              <a:t>Reddit</a:t>
            </a:r>
            <a:r>
              <a:rPr lang="en-US" sz="3600" spc="600" dirty="0" smtClean="0">
                <a:solidFill>
                  <a:schemeClr val="accent1"/>
                </a:solidFill>
              </a:rPr>
              <a:t> Developer Account</a:t>
            </a:r>
            <a:endParaRPr lang="en-US" sz="3600" b="1" spc="600" dirty="0">
              <a:solidFill>
                <a:schemeClr val="accent1"/>
              </a:solidFill>
            </a:endParaRPr>
          </a:p>
        </p:txBody>
      </p:sp>
      <p:sp>
        <p:nvSpPr>
          <p:cNvPr id="7" name="CuadroTexto 4">
            <a:extLst>
              <a:ext uri="{FF2B5EF4-FFF2-40B4-BE49-F238E27FC236}">
                <a16:creationId xmlns:a16="http://schemas.microsoft.com/office/drawing/2014/main" id="{267220F9-F85A-3442-9F62-EACE6AADB299}"/>
              </a:ext>
            </a:extLst>
          </p:cNvPr>
          <p:cNvSpPr txBox="1"/>
          <p:nvPr/>
        </p:nvSpPr>
        <p:spPr>
          <a:xfrm>
            <a:off x="513720" y="3066483"/>
            <a:ext cx="21245211" cy="4524315"/>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US" sz="3600" dirty="0" smtClean="0">
                <a:latin typeface="Century Gothic"/>
                <a:ea typeface="Lato Light" charset="0"/>
                <a:cs typeface="Lato Light" charset="0"/>
              </a:rPr>
              <a:t>Go </a:t>
            </a:r>
            <a:r>
              <a:rPr lang="en-US" sz="3600" dirty="0">
                <a:latin typeface="Century Gothic"/>
                <a:ea typeface="Lato Light" charset="0"/>
                <a:cs typeface="Lato Light" charset="0"/>
              </a:rPr>
              <a:t>to App Preferences and click create another app… at the </a:t>
            </a:r>
            <a:r>
              <a:rPr lang="en-US" sz="3600" dirty="0" smtClean="0">
                <a:latin typeface="Century Gothic"/>
                <a:ea typeface="Lato Light" charset="0"/>
                <a:cs typeface="Lato Light" charset="0"/>
              </a:rPr>
              <a:t>bottom.</a:t>
            </a:r>
          </a:p>
          <a:p>
            <a:pPr marL="571500" indent="-571500">
              <a:buFont typeface="Arial" panose="020B0604020202020204" pitchFamily="34" charset="0"/>
              <a:buChar char="•"/>
            </a:pPr>
            <a:r>
              <a:rPr lang="en-US" sz="3600" dirty="0" smtClean="0">
                <a:latin typeface="Century Gothic"/>
                <a:ea typeface="Lato Light" charset="0"/>
                <a:cs typeface="Lato Light" charset="0"/>
              </a:rPr>
              <a:t>Fill </a:t>
            </a:r>
            <a:r>
              <a:rPr lang="en-US" sz="3600" dirty="0">
                <a:latin typeface="Century Gothic"/>
                <a:ea typeface="Lato Light" charset="0"/>
                <a:cs typeface="Lato Light" charset="0"/>
              </a:rPr>
              <a:t>out the required details, make sure to select script — and click create app.</a:t>
            </a:r>
          </a:p>
          <a:p>
            <a:pPr marL="571500" indent="-571500">
              <a:buFont typeface="Arial" panose="020B0604020202020204" pitchFamily="34" charset="0"/>
              <a:buChar char="•"/>
            </a:pPr>
            <a:r>
              <a:rPr lang="en-US" sz="3600" dirty="0" smtClean="0">
                <a:latin typeface="Century Gothic"/>
                <a:ea typeface="Lato Light" charset="0"/>
                <a:cs typeface="Lato Light" charset="0"/>
              </a:rPr>
              <a:t>NB: Let’s make </a:t>
            </a:r>
            <a:r>
              <a:rPr lang="en-US" sz="3600" dirty="0">
                <a:latin typeface="Century Gothic"/>
                <a:ea typeface="Lato Light" charset="0"/>
                <a:cs typeface="Lato Light" charset="0"/>
              </a:rPr>
              <a:t>a note of the personal use script and secret </a:t>
            </a:r>
            <a:r>
              <a:rPr lang="en-US" sz="3600" dirty="0" smtClean="0">
                <a:latin typeface="Century Gothic"/>
                <a:ea typeface="Lato Light" charset="0"/>
                <a:cs typeface="Lato Light" charset="0"/>
              </a:rPr>
              <a:t>tokens    </a:t>
            </a:r>
          </a:p>
          <a:p>
            <a:pPr marL="571500" indent="-571500">
              <a:buFont typeface="Arial" panose="020B0604020202020204" pitchFamily="34" charset="0"/>
              <a:buChar char="•"/>
            </a:pPr>
            <a:r>
              <a:rPr lang="en-US" sz="3600" dirty="0" smtClean="0">
                <a:latin typeface="Century Gothic"/>
                <a:ea typeface="Lato Light" charset="0"/>
                <a:cs typeface="Lato Light" charset="0"/>
              </a:rPr>
              <a:t>Request </a:t>
            </a:r>
            <a:r>
              <a:rPr lang="en-US" sz="3600" dirty="0">
                <a:latin typeface="Century Gothic"/>
                <a:ea typeface="Lato Light" charset="0"/>
                <a:cs typeface="Lato Light" charset="0"/>
              </a:rPr>
              <a:t>a temporary OAuth token from </a:t>
            </a:r>
            <a:r>
              <a:rPr lang="en-US" sz="3600" dirty="0" err="1" smtClean="0">
                <a:latin typeface="Century Gothic"/>
                <a:ea typeface="Lato Light" charset="0"/>
                <a:cs typeface="Lato Light" charset="0"/>
              </a:rPr>
              <a:t>Reddit</a:t>
            </a:r>
            <a:r>
              <a:rPr lang="en-US" sz="3600" dirty="0" smtClean="0">
                <a:latin typeface="Century Gothic"/>
                <a:ea typeface="Lato Light" charset="0"/>
                <a:cs typeface="Lato Light" charset="0"/>
              </a:rPr>
              <a:t>    </a:t>
            </a:r>
          </a:p>
          <a:p>
            <a:pPr marL="571500" indent="-571500">
              <a:buFont typeface="Arial" panose="020B0604020202020204" pitchFamily="34" charset="0"/>
              <a:buChar char="•"/>
            </a:pPr>
            <a:r>
              <a:rPr lang="en-US" sz="3600" dirty="0" smtClean="0">
                <a:latin typeface="Century Gothic"/>
                <a:ea typeface="Lato Light" charset="0"/>
                <a:cs typeface="Lato Light" charset="0"/>
              </a:rPr>
              <a:t>Add </a:t>
            </a:r>
            <a:r>
              <a:rPr lang="en-US" sz="3600" dirty="0">
                <a:latin typeface="Century Gothic"/>
                <a:ea typeface="Lato Light" charset="0"/>
                <a:cs typeface="Lato Light" charset="0"/>
              </a:rPr>
              <a:t>headers=headers to every request</a:t>
            </a:r>
            <a:r>
              <a:rPr lang="en-US" sz="3600" dirty="0" smtClean="0">
                <a:latin typeface="Century Gothic"/>
                <a:ea typeface="Lato Light" charset="0"/>
                <a:cs typeface="Lato Light" charset="0"/>
              </a:rPr>
              <a:t>.</a:t>
            </a:r>
          </a:p>
          <a:p>
            <a:pPr marL="571500" indent="-571500">
              <a:buFont typeface="Arial" panose="020B0604020202020204" pitchFamily="34" charset="0"/>
              <a:buChar char="•"/>
            </a:pPr>
            <a:r>
              <a:rPr lang="en-US" sz="3600" dirty="0" smtClean="0">
                <a:latin typeface="Century Gothic"/>
                <a:ea typeface="Lato Light" charset="0"/>
                <a:cs typeface="Lato Light" charset="0"/>
              </a:rPr>
              <a:t>Subscribing in most of the health related </a:t>
            </a:r>
            <a:r>
              <a:rPr lang="en-US" sz="3600" dirty="0" err="1" smtClean="0">
                <a:latin typeface="Century Gothic"/>
                <a:ea typeface="Lato Light" charset="0"/>
                <a:cs typeface="Lato Light" charset="0"/>
              </a:rPr>
              <a:t>subreddits</a:t>
            </a:r>
            <a:r>
              <a:rPr lang="en-US" sz="3600" dirty="0" smtClean="0">
                <a:latin typeface="Century Gothic"/>
                <a:ea typeface="Lato Light" charset="0"/>
                <a:cs typeface="Lato Light" charset="0"/>
              </a:rPr>
              <a:t> such as disease, breast cancer, prostate cancer, etc. </a:t>
            </a:r>
          </a:p>
          <a:p>
            <a:endParaRPr lang="en-US" sz="3600" dirty="0">
              <a:latin typeface="Century Gothic"/>
              <a:ea typeface="Lato Light" charset="0"/>
              <a:cs typeface="Lato Light" charset="0"/>
            </a:endParaRPr>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25254" y="7030918"/>
            <a:ext cx="13044251" cy="5876952"/>
          </a:xfrm>
          <a:prstGeom prst="rect">
            <a:avLst/>
          </a:prstGeom>
          <a:ln>
            <a:noFill/>
          </a:ln>
          <a:effectLst>
            <a:outerShdw blurRad="292100" dist="139700" dir="2700000" algn="tl" rotWithShape="0">
              <a:srgbClr val="333333">
                <a:alpha val="65000"/>
              </a:srgbClr>
            </a:outerShdw>
          </a:effectLst>
        </p:spPr>
      </p:pic>
      <p:sp>
        <p:nvSpPr>
          <p:cNvPr id="11"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01219" y="13077825"/>
            <a:ext cx="8227457" cy="339911"/>
          </a:xfrm>
        </p:spPr>
        <p:txBody>
          <a:bodyPr/>
          <a:lstStyle/>
          <a:p>
            <a:r>
              <a:rPr lang="en-US" dirty="0" smtClean="0"/>
              <a:t>@Saint Peter’s University</a:t>
            </a:r>
            <a:endParaRPr lang="en-US" dirty="0"/>
          </a:p>
        </p:txBody>
      </p:sp>
      <p:grpSp>
        <p:nvGrpSpPr>
          <p:cNvPr id="12" name="Group 11"/>
          <p:cNvGrpSpPr/>
          <p:nvPr/>
        </p:nvGrpSpPr>
        <p:grpSpPr>
          <a:xfrm>
            <a:off x="19977652" y="193044"/>
            <a:ext cx="3976665" cy="822976"/>
            <a:chOff x="19977652" y="193044"/>
            <a:chExt cx="3976665" cy="822976"/>
          </a:xfrm>
        </p:grpSpPr>
        <p:sp>
          <p:nvSpPr>
            <p:cNvPr id="13" name="Rectangle 12"/>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Saint Peters University's Competitors, Revenue, Number of Employees,  Funding, Acquisitions &amp; News - Owler Company Profi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2228307"/>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383335" y="546597"/>
            <a:ext cx="11610975" cy="1066800"/>
          </a:xfrm>
        </p:spPr>
        <p:txBody>
          <a:bodyPr/>
          <a:lstStyle/>
          <a:p>
            <a:r>
              <a:rPr lang="en-US" dirty="0" smtClean="0"/>
              <a:t>Methodology </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8</a:t>
            </a:fld>
            <a:endParaRPr lang="en-US"/>
          </a:p>
        </p:txBody>
      </p:sp>
      <p:sp>
        <p:nvSpPr>
          <p:cNvPr id="9" name="Text Placeholder 9">
            <a:extLst>
              <a:ext uri="{FF2B5EF4-FFF2-40B4-BE49-F238E27FC236}">
                <a16:creationId xmlns:a16="http://schemas.microsoft.com/office/drawing/2014/main" id="{002D7162-4B74-CE41-8125-D879E874F332}"/>
              </a:ext>
            </a:extLst>
          </p:cNvPr>
          <p:cNvSpPr>
            <a:spLocks noGrp="1"/>
          </p:cNvSpPr>
          <p:nvPr>
            <p:ph type="body" sz="quarter" idx="11"/>
          </p:nvPr>
        </p:nvSpPr>
        <p:spPr>
          <a:xfrm>
            <a:off x="6869113" y="1931989"/>
            <a:ext cx="11418887" cy="596198"/>
          </a:xfrm>
        </p:spPr>
        <p:txBody>
          <a:bodyPr/>
          <a:lstStyle/>
          <a:p>
            <a:r>
              <a:rPr lang="en-US" sz="3600" spc="600" dirty="0" smtClean="0">
                <a:solidFill>
                  <a:schemeClr val="accent1"/>
                </a:solidFill>
              </a:rPr>
              <a:t>What to implement at this stage:</a:t>
            </a:r>
            <a:endParaRPr lang="en-US" sz="3600" spc="600" dirty="0">
              <a:solidFill>
                <a:schemeClr val="accent1"/>
              </a:solidFill>
            </a:endParaRPr>
          </a:p>
        </p:txBody>
      </p:sp>
      <p:sp>
        <p:nvSpPr>
          <p:cNvPr id="7"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150647" y="13176681"/>
            <a:ext cx="8227457" cy="339911"/>
          </a:xfrm>
        </p:spPr>
        <p:txBody>
          <a:bodyPr/>
          <a:lstStyle/>
          <a:p>
            <a:r>
              <a:rPr lang="en-US" dirty="0" smtClean="0"/>
              <a:t>@Saint Peter’s University</a:t>
            </a:r>
            <a:endParaRPr lang="en-US" dirty="0"/>
          </a:p>
        </p:txBody>
      </p:sp>
      <p:grpSp>
        <p:nvGrpSpPr>
          <p:cNvPr id="8" name="Group 7"/>
          <p:cNvGrpSpPr/>
          <p:nvPr/>
        </p:nvGrpSpPr>
        <p:grpSpPr>
          <a:xfrm>
            <a:off x="20027080" y="291900"/>
            <a:ext cx="3976665" cy="822976"/>
            <a:chOff x="19977652" y="193044"/>
            <a:chExt cx="3976665" cy="822976"/>
          </a:xfrm>
        </p:grpSpPr>
        <p:sp>
          <p:nvSpPr>
            <p:cNvPr id="10" name="Rectangle 9"/>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p:cNvPicPr>
            <a:picLocks noChangeAspect="1"/>
          </p:cNvPicPr>
          <p:nvPr/>
        </p:nvPicPr>
        <p:blipFill rotWithShape="1">
          <a:blip r:embed="rId4">
            <a:clrChange>
              <a:clrFrom>
                <a:srgbClr val="FFFFFF"/>
              </a:clrFrom>
              <a:clrTo>
                <a:srgbClr val="FFFFFF">
                  <a:alpha val="0"/>
                </a:srgbClr>
              </a:clrTo>
            </a:clrChange>
          </a:blip>
          <a:srcRect b="66257"/>
          <a:stretch/>
        </p:blipFill>
        <p:spPr>
          <a:xfrm>
            <a:off x="2967095" y="3927035"/>
            <a:ext cx="19445376" cy="6922836"/>
          </a:xfrm>
          <a:prstGeom prst="rect">
            <a:avLst/>
          </a:prstGeom>
        </p:spPr>
      </p:pic>
    </p:spTree>
    <p:extLst>
      <p:ext uri="{BB962C8B-B14F-4D97-AF65-F5344CB8AC3E}">
        <p14:creationId xmlns:p14="http://schemas.microsoft.com/office/powerpoint/2010/main" val="3646770805"/>
      </p:ext>
    </p:extLst>
  </p:cSld>
  <p:clrMapOvr>
    <a:masterClrMapping/>
  </p:clrMapOvr>
  <mc:AlternateContent xmlns:mc="http://schemas.openxmlformats.org/markup-compatibility/2006" xmlns:p14="http://schemas.microsoft.com/office/powerpoint/2010/main">
    <mc:Choice Requires="p14">
      <p:transition p14:dur="0" advTm="2222"/>
    </mc:Choice>
    <mc:Fallback xmlns="">
      <p:transition advTm="222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6B59-3468-DA4B-8D67-1F1E9012D89C}"/>
              </a:ext>
            </a:extLst>
          </p:cNvPr>
          <p:cNvSpPr>
            <a:spLocks noGrp="1"/>
          </p:cNvSpPr>
          <p:nvPr>
            <p:ph type="body" sz="quarter" idx="10"/>
          </p:nvPr>
        </p:nvSpPr>
        <p:spPr>
          <a:xfrm>
            <a:off x="6409461" y="604532"/>
            <a:ext cx="11610975" cy="1066800"/>
          </a:xfrm>
        </p:spPr>
        <p:txBody>
          <a:bodyPr/>
          <a:lstStyle/>
          <a:p>
            <a:r>
              <a:rPr lang="en-US" dirty="0" smtClean="0"/>
              <a:t>Data Preparation</a:t>
            </a:r>
            <a:endParaRPr lang="en-US" dirty="0"/>
          </a:p>
        </p:txBody>
      </p:sp>
      <p:sp>
        <p:nvSpPr>
          <p:cNvPr id="4" name="Slide Number Placeholder 3">
            <a:extLst>
              <a:ext uri="{FF2B5EF4-FFF2-40B4-BE49-F238E27FC236}">
                <a16:creationId xmlns:a16="http://schemas.microsoft.com/office/drawing/2014/main" id="{2117740B-621B-3840-8C99-21A7A7055FDB}"/>
              </a:ext>
            </a:extLst>
          </p:cNvPr>
          <p:cNvSpPr>
            <a:spLocks noGrp="1"/>
          </p:cNvSpPr>
          <p:nvPr>
            <p:ph type="sldNum" sz="quarter" idx="4"/>
          </p:nvPr>
        </p:nvSpPr>
        <p:spPr>
          <a:xfrm>
            <a:off x="18469505" y="12712700"/>
            <a:ext cx="5484812" cy="730250"/>
          </a:xfrm>
        </p:spPr>
        <p:txBody>
          <a:bodyPr/>
          <a:lstStyle/>
          <a:p>
            <a:fld id="{450C043B-5EDC-FD42-8388-86F67B86BEDD}" type="slidenum">
              <a:rPr lang="en-US" smtClean="0"/>
              <a:pPr/>
              <a:t>9</a:t>
            </a:fld>
            <a:endParaRPr lang="en-US" dirty="0"/>
          </a:p>
        </p:txBody>
      </p:sp>
      <p:sp>
        <p:nvSpPr>
          <p:cNvPr id="7" name="Rectangle 6">
            <a:extLst>
              <a:ext uri="{FF2B5EF4-FFF2-40B4-BE49-F238E27FC236}">
                <a16:creationId xmlns:a16="http://schemas.microsoft.com/office/drawing/2014/main" id="{5E4339C7-B6C1-554A-A92D-9AB7DD5BBF8C}"/>
              </a:ext>
            </a:extLst>
          </p:cNvPr>
          <p:cNvSpPr/>
          <p:nvPr/>
        </p:nvSpPr>
        <p:spPr>
          <a:xfrm>
            <a:off x="-3063151" y="9128245"/>
            <a:ext cx="21083587" cy="1107996"/>
          </a:xfrm>
          <a:prstGeom prst="rect">
            <a:avLst/>
          </a:prstGeom>
        </p:spPr>
        <p:txBody>
          <a:bodyPr wrap="square">
            <a:spAutoFit/>
          </a:bodyPr>
          <a:lstStyle/>
          <a:p>
            <a:pPr algn="just"/>
            <a:endParaRPr lang="en-US" sz="6600" dirty="0"/>
          </a:p>
        </p:txBody>
      </p:sp>
      <p:sp>
        <p:nvSpPr>
          <p:cNvPr id="6" name="CuadroTexto 4">
            <a:extLst>
              <a:ext uri="{FF2B5EF4-FFF2-40B4-BE49-F238E27FC236}">
                <a16:creationId xmlns:a16="http://schemas.microsoft.com/office/drawing/2014/main" id="{267220F9-F85A-3442-9F62-EACE6AADB299}"/>
              </a:ext>
            </a:extLst>
          </p:cNvPr>
          <p:cNvSpPr txBox="1"/>
          <p:nvPr/>
        </p:nvSpPr>
        <p:spPr>
          <a:xfrm>
            <a:off x="297064" y="1840353"/>
            <a:ext cx="15558881" cy="8710077"/>
          </a:xfrm>
          <a:prstGeom prst="rect">
            <a:avLst/>
          </a:prstGeom>
          <a:noFill/>
        </p:spPr>
        <p:txBody>
          <a:bodyPr wrap="square" lIns="91440" tIns="45720" rIns="91440" bIns="45720" rtlCol="0" anchor="t">
            <a:spAutoFit/>
          </a:bodyPr>
          <a:lstStyle/>
          <a:p>
            <a:r>
              <a:rPr lang="en-US" sz="4000" dirty="0" smtClean="0">
                <a:latin typeface="Century Gothic"/>
                <a:ea typeface="Lato Light" charset="0"/>
                <a:cs typeface="Lato Light" charset="0"/>
              </a:rPr>
              <a:t>Steps to data preparation:</a:t>
            </a:r>
            <a:endParaRPr lang="en-US" sz="4000" dirty="0">
              <a:latin typeface="Century Gothic"/>
              <a:ea typeface="Lato Light" charset="0"/>
              <a:cs typeface="Lato Light" charset="0"/>
            </a:endParaRPr>
          </a:p>
          <a:p>
            <a:endParaRPr lang="en-US" sz="4000" dirty="0">
              <a:latin typeface="Century Gothic"/>
              <a:ea typeface="Lato Light" charset="0"/>
              <a:cs typeface="Lato Light" charset="0"/>
            </a:endParaRPr>
          </a:p>
          <a:p>
            <a:r>
              <a:rPr lang="en-US" sz="4000" dirty="0" smtClean="0">
                <a:latin typeface="Century Gothic"/>
                <a:ea typeface="Lato Light" charset="0"/>
                <a:cs typeface="Lato Light" charset="0"/>
              </a:rPr>
              <a:t>As mentioned earlier, the following are the steps generally involved:</a:t>
            </a:r>
          </a:p>
          <a:p>
            <a:pPr marL="571500" indent="-571500">
              <a:buFont typeface="Arial" panose="020B0604020202020204" pitchFamily="34" charset="0"/>
              <a:buChar char="•"/>
            </a:pPr>
            <a:r>
              <a:rPr lang="en-US" sz="4000" dirty="0" smtClean="0">
                <a:latin typeface="Century Gothic"/>
                <a:ea typeface="Lato Light" charset="0"/>
                <a:cs typeface="Lato Light" charset="0"/>
              </a:rPr>
              <a:t>Loading the text</a:t>
            </a:r>
          </a:p>
          <a:p>
            <a:pPr marL="571500" indent="-571500">
              <a:buFont typeface="Arial" panose="020B0604020202020204" pitchFamily="34" charset="0"/>
              <a:buChar char="•"/>
            </a:pPr>
            <a:r>
              <a:rPr lang="en-US" sz="4000" dirty="0" smtClean="0">
                <a:latin typeface="Century Gothic"/>
                <a:ea typeface="Lato Light" charset="0"/>
                <a:cs typeface="Lato Light" charset="0"/>
              </a:rPr>
              <a:t>Tokenization – Splitting the text into tokens. Depending on the problem statement, token can be a word, sentence or a paragraph</a:t>
            </a:r>
          </a:p>
          <a:p>
            <a:pPr marL="571500" indent="-571500">
              <a:buFont typeface="Arial" panose="020B0604020202020204" pitchFamily="34" charset="0"/>
              <a:buChar char="•"/>
            </a:pPr>
            <a:r>
              <a:rPr lang="en-US" sz="4000" dirty="0" smtClean="0">
                <a:latin typeface="Century Gothic"/>
                <a:ea typeface="Lato Light" charset="0"/>
                <a:cs typeface="Lato Light" charset="0"/>
              </a:rPr>
              <a:t>Converting the word to a single format – lower case or upper case</a:t>
            </a:r>
          </a:p>
          <a:p>
            <a:pPr marL="571500" indent="-571500">
              <a:buFont typeface="Arial" panose="020B0604020202020204" pitchFamily="34" charset="0"/>
              <a:buChar char="•"/>
            </a:pPr>
            <a:r>
              <a:rPr lang="en-US" sz="4000" dirty="0" smtClean="0">
                <a:latin typeface="Century Gothic"/>
                <a:ea typeface="Lato Light" charset="0"/>
                <a:cs typeface="Lato Light" charset="0"/>
              </a:rPr>
              <a:t>Removing punctuations and special characters from the corpus</a:t>
            </a:r>
          </a:p>
          <a:p>
            <a:pPr marL="571500" indent="-571500">
              <a:buFont typeface="Arial" panose="020B0604020202020204" pitchFamily="34" charset="0"/>
              <a:buChar char="•"/>
            </a:pPr>
            <a:r>
              <a:rPr lang="en-US" sz="4000" dirty="0" smtClean="0">
                <a:latin typeface="Century Gothic"/>
                <a:ea typeface="Lato Light" charset="0"/>
                <a:cs typeface="Lato Light" charset="0"/>
              </a:rPr>
              <a:t>Removing stop words </a:t>
            </a:r>
          </a:p>
          <a:p>
            <a:pPr marL="571500" indent="-571500">
              <a:buFont typeface="Arial" panose="020B0604020202020204" pitchFamily="34" charset="0"/>
              <a:buChar char="•"/>
            </a:pPr>
            <a:r>
              <a:rPr lang="en-US" sz="4000" dirty="0" smtClean="0">
                <a:latin typeface="Century Gothic"/>
                <a:ea typeface="Lato Light" charset="0"/>
                <a:cs typeface="Lato Light" charset="0"/>
              </a:rPr>
              <a:t>Stemming and lemmatization – Convert a word to its root.</a:t>
            </a:r>
          </a:p>
        </p:txBody>
      </p:sp>
      <p:sp>
        <p:nvSpPr>
          <p:cNvPr id="20" name="Footer Placeholder 2">
            <a:extLst>
              <a:ext uri="{FF2B5EF4-FFF2-40B4-BE49-F238E27FC236}">
                <a16:creationId xmlns:a16="http://schemas.microsoft.com/office/drawing/2014/main" id="{A76CC8BC-B400-1040-8442-38B1041AB110}"/>
              </a:ext>
            </a:extLst>
          </p:cNvPr>
          <p:cNvSpPr>
            <a:spLocks noGrp="1"/>
          </p:cNvSpPr>
          <p:nvPr>
            <p:ph type="ftr" sz="quarter" idx="3"/>
          </p:nvPr>
        </p:nvSpPr>
        <p:spPr>
          <a:xfrm>
            <a:off x="8076505" y="13151967"/>
            <a:ext cx="8227457" cy="339911"/>
          </a:xfrm>
        </p:spPr>
        <p:txBody>
          <a:bodyPr/>
          <a:lstStyle/>
          <a:p>
            <a:r>
              <a:rPr lang="en-US" dirty="0" smtClean="0"/>
              <a:t>@Saint Peter’s University</a:t>
            </a:r>
            <a:endParaRPr lang="en-US" dirty="0"/>
          </a:p>
        </p:txBody>
      </p:sp>
      <p:grpSp>
        <p:nvGrpSpPr>
          <p:cNvPr id="21" name="Group 20"/>
          <p:cNvGrpSpPr/>
          <p:nvPr/>
        </p:nvGrpSpPr>
        <p:grpSpPr>
          <a:xfrm>
            <a:off x="19952938" y="267186"/>
            <a:ext cx="3976665" cy="822976"/>
            <a:chOff x="19977652" y="193044"/>
            <a:chExt cx="3976665" cy="822976"/>
          </a:xfrm>
        </p:grpSpPr>
        <p:sp>
          <p:nvSpPr>
            <p:cNvPr id="22" name="Rectangle 21"/>
            <p:cNvSpPr/>
            <p:nvPr/>
          </p:nvSpPr>
          <p:spPr>
            <a:xfrm>
              <a:off x="22363043" y="397565"/>
              <a:ext cx="1591274" cy="53671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Saint Peters University's Competitors, Revenue, Number of Employees,  Funding, Acquisitions &amp; News - Owler Company Profil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77652" y="193044"/>
              <a:ext cx="3562559" cy="822976"/>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Learning Resources"/>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27772" y="8363680"/>
            <a:ext cx="12483465" cy="535232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12682331" y="10221691"/>
            <a:ext cx="2226365" cy="21866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061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FD Theme">
      <a:dk1>
        <a:srgbClr val="000000"/>
      </a:dk1>
      <a:lt1>
        <a:srgbClr val="FFFFFF"/>
      </a:lt1>
      <a:dk2>
        <a:srgbClr val="000000"/>
      </a:dk2>
      <a:lt2>
        <a:srgbClr val="E7E6E6"/>
      </a:lt2>
      <a:accent1>
        <a:srgbClr val="480864"/>
      </a:accent1>
      <a:accent2>
        <a:srgbClr val="B2B2B2"/>
      </a:accent2>
      <a:accent3>
        <a:srgbClr val="B80CA3"/>
      </a:accent3>
      <a:accent4>
        <a:srgbClr val="B2B2B2"/>
      </a:accent4>
      <a:accent5>
        <a:srgbClr val="B2B2B2"/>
      </a:accent5>
      <a:accent6>
        <a:srgbClr val="DDDDDD"/>
      </a:accent6>
      <a:hlink>
        <a:srgbClr val="000000"/>
      </a:hlink>
      <a:folHlink>
        <a:srgbClr val="00000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04762EA64C3045BF9782BCEB664D01" ma:contentTypeVersion="45" ma:contentTypeDescription="Create a new document." ma:contentTypeScope="" ma:versionID="df932bd84561fda985d71a392f7fe1e6">
  <xsd:schema xmlns:xsd="http://www.w3.org/2001/XMLSchema" xmlns:xs="http://www.w3.org/2001/XMLSchema" xmlns:p="http://schemas.microsoft.com/office/2006/metadata/properties" xmlns:ns1="http://schemas.microsoft.com/sharepoint/v3" xmlns:ns2="975e4e79-20e3-4fa3-9061-eab8469b6744" xmlns:ns3="37d8f905-3870-4afc-a4a2-00ed2208b177" targetNamespace="http://schemas.microsoft.com/office/2006/metadata/properties" ma:root="true" ma:fieldsID="092413d136480c147f35a65de69d1f34" ns1:_="" ns2:_="" ns3:_="">
    <xsd:import namespace="http://schemas.microsoft.com/sharepoint/v3"/>
    <xsd:import namespace="975e4e79-20e3-4fa3-9061-eab8469b6744"/>
    <xsd:import namespace="37d8f905-3870-4afc-a4a2-00ed2208b1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1:PublishingStartDate" minOccurs="0"/>
                <xsd:element ref="ns1:PublishingExpirationDate"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5e4e79-20e3-4fa3-9061-eab8469b6744" elementFormDefault="qualified">
    <xsd:import namespace="http://schemas.microsoft.com/office/2006/documentManagement/types"/>
    <xsd:import namespace="http://schemas.microsoft.com/office/infopath/2007/PartnerControls"/>
    <xsd:element name="MediaServiceMetadata" ma:index="2" nillable="true" ma:displayName="MediaServiceMetadata" ma:hidden="true" ma:internalName="MediaServiceMetadata" ma:readOnly="true">
      <xsd:simpleType>
        <xsd:restriction base="dms:Note"/>
      </xsd:simpleType>
    </xsd:element>
    <xsd:element name="MediaServiceFastMetadata" ma:index="3" nillable="true" ma:displayName="MediaServiceFastMetadata" ma:hidden="true" ma:internalName="MediaServiceFastMetadata" ma:readOnly="true">
      <xsd:simpleType>
        <xsd:restriction base="dms:Note"/>
      </xsd:simpleType>
    </xsd:element>
    <xsd:element name="MediaServiceDateTaken" ma:index="4" nillable="true" ma:displayName="MediaServiceDateTaken" ma:hidden="true" ma:internalName="MediaServiceDateTaken" ma:readOnly="true">
      <xsd:simpleType>
        <xsd:restriction base="dms:Text"/>
      </xsd:simpleType>
    </xsd:element>
    <xsd:element name="MediaServiceAutoTags" ma:index="5" nillable="true" ma:displayName="MediaServiceAutoTags" ma:internalName="MediaServiceAutoTags" ma:readOnly="true">
      <xsd:simpleType>
        <xsd:restriction base="dms:Text"/>
      </xsd:simpleType>
    </xsd:element>
    <xsd:element name="MediaServiceOCR" ma:index="6" nillable="true" ma:displayName="MediaServiceOCR" ma:internalName="MediaServiceOCR" ma:readOnly="true">
      <xsd:simpleType>
        <xsd:restriction base="dms:Note">
          <xsd:maxLength value="255"/>
        </xsd:restriction>
      </xsd:simpleType>
    </xsd:element>
    <xsd:element name="MediaServiceLocation" ma:index="7" nillable="true" ma:displayName="MediaServic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d8f905-3870-4afc-a4a2-00ed2208b17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BBFD34F8-56F2-44A7-A9BA-C5352DFF32D0}">
  <ds:schemaRefs>
    <ds:schemaRef ds:uri="http://schemas.microsoft.com/sharepoint/v3/contenttype/forms"/>
  </ds:schemaRefs>
</ds:datastoreItem>
</file>

<file path=customXml/itemProps2.xml><?xml version="1.0" encoding="utf-8"?>
<ds:datastoreItem xmlns:ds="http://schemas.openxmlformats.org/officeDocument/2006/customXml" ds:itemID="{0C5809C0-A63E-44E1-A923-677A4BF336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75e4e79-20e3-4fa3-9061-eab8469b6744"/>
    <ds:schemaRef ds:uri="37d8f905-3870-4afc-a4a2-00ed2208b1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26736E-6F4F-4D5D-BDEE-E2ECE3B575D9}">
  <ds:schemaRefs>
    <ds:schemaRef ds:uri="http://schemas.microsoft.com/sharepoint/v3"/>
    <ds:schemaRef ds:uri="http://purl.org/dc/dcmitype/"/>
    <ds:schemaRef ds:uri="http://purl.org/dc/elements/1.1/"/>
    <ds:schemaRef ds:uri="http://schemas.microsoft.com/office/2006/documentManagement/types"/>
    <ds:schemaRef ds:uri="http://purl.org/dc/terms/"/>
    <ds:schemaRef ds:uri="975e4e79-20e3-4fa3-9061-eab8469b6744"/>
    <ds:schemaRef ds:uri="http://www.w3.org/XML/1998/namespace"/>
    <ds:schemaRef ds:uri="37d8f905-3870-4afc-a4a2-00ed2208b177"/>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17729</TotalTime>
  <Words>2509</Words>
  <Application>Microsoft Office PowerPoint</Application>
  <PresentationFormat>Custom</PresentationFormat>
  <Paragraphs>468</Paragraphs>
  <Slides>28</Slides>
  <Notes>20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28</vt:i4>
      </vt:variant>
    </vt:vector>
  </HeadingPairs>
  <TitlesOfParts>
    <vt:vector size="47" baseType="lpstr">
      <vt:lpstr>Amazon Ember</vt:lpstr>
      <vt:lpstr>Amazon Ember Light</vt:lpstr>
      <vt:lpstr>Arial</vt:lpstr>
      <vt:lpstr>Calibri</vt:lpstr>
      <vt:lpstr>Calibri Bold</vt:lpstr>
      <vt:lpstr>Calibri Light</vt:lpstr>
      <vt:lpstr>Cambria Math</vt:lpstr>
      <vt:lpstr>Century Gothic</vt:lpstr>
      <vt:lpstr>Courier New</vt:lpstr>
      <vt:lpstr>Gill Sans</vt:lpstr>
      <vt:lpstr>Lato Hairline</vt:lpstr>
      <vt:lpstr>Lato Light</vt:lpstr>
      <vt:lpstr>Montserrat</vt:lpstr>
      <vt:lpstr>Montserrat Extra</vt:lpstr>
      <vt:lpstr>Montserrat Semi</vt:lpstr>
      <vt:lpstr>Rockwell Condensed</vt:lpstr>
      <vt:lpstr>Source Sans Pro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Mohanned</dc:creator>
  <cp:lastModifiedBy>Mastouri, Reda</cp:lastModifiedBy>
  <cp:revision>468</cp:revision>
  <dcterms:created xsi:type="dcterms:W3CDTF">2017-06-02T19:26:04Z</dcterms:created>
  <dcterms:modified xsi:type="dcterms:W3CDTF">2021-10-04T03:45:36Z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0x010100FE04762EA64C3045BF9782BCEB664D01</vt:lpwstr>
  </property>
</Properties>
</file>